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3"/>
  </p:notesMasterIdLst>
  <p:sldIdLst>
    <p:sldId id="256" r:id="rId2"/>
    <p:sldId id="259" r:id="rId3"/>
    <p:sldId id="260" r:id="rId4"/>
    <p:sldId id="264" r:id="rId5"/>
    <p:sldId id="263" r:id="rId6"/>
    <p:sldId id="262" r:id="rId7"/>
    <p:sldId id="261" r:id="rId8"/>
    <p:sldId id="265" r:id="rId9"/>
    <p:sldId id="266" r:id="rId10"/>
    <p:sldId id="268" r:id="rId11"/>
    <p:sldId id="269" r:id="rId12"/>
  </p:sldIdLst>
  <p:sldSz cx="26879550" cy="15119350"/>
  <p:notesSz cx="6797675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62" userDrawn="1">
          <p15:clr>
            <a:srgbClr val="A4A3A4"/>
          </p15:clr>
        </p15:guide>
        <p15:guide id="2" pos="84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007"/>
    <a:srgbClr val="DB6043"/>
    <a:srgbClr val="FFAEC9"/>
    <a:srgbClr val="B5E61D"/>
    <a:srgbClr val="FFC90E"/>
    <a:srgbClr val="00B2FF"/>
    <a:srgbClr val="FFFE91"/>
    <a:srgbClr val="657AB4"/>
    <a:srgbClr val="DF06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6"/>
    <p:restoredTop sz="94681"/>
  </p:normalViewPr>
  <p:slideViewPr>
    <p:cSldViewPr snapToGrid="0">
      <p:cViewPr varScale="1">
        <p:scale>
          <a:sx n="49" d="100"/>
          <a:sy n="49" d="100"/>
        </p:scale>
        <p:origin x="984" y="66"/>
      </p:cViewPr>
      <p:guideLst>
        <p:guide orient="horz" pos="4762"/>
        <p:guide pos="84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8381B-0B79-49EE-82D5-25DF9A5AB35E}" type="datetimeFigureOut">
              <a:rPr lang="pl-PL" smtClean="0"/>
              <a:t>26.02.2025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9B5B4-3E39-4F77-A08F-BAE71A85BA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2623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9B5B4-3E39-4F77-A08F-BAE71A85BAE9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9728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9B5B4-3E39-4F77-A08F-BAE71A85BAE9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4259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9944" y="2474395"/>
            <a:ext cx="20159663" cy="5263774"/>
          </a:xfrm>
        </p:spPr>
        <p:txBody>
          <a:bodyPr anchor="b"/>
          <a:lstStyle>
            <a:lvl1pPr algn="ctr">
              <a:defRPr sz="13228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9944" y="7941160"/>
            <a:ext cx="20159663" cy="3650342"/>
          </a:xfrm>
        </p:spPr>
        <p:txBody>
          <a:bodyPr/>
          <a:lstStyle>
            <a:lvl1pPr marL="0" indent="0" algn="ctr">
              <a:buNone/>
              <a:defRPr sz="5291"/>
            </a:lvl1pPr>
            <a:lvl2pPr marL="1007943" indent="0" algn="ctr">
              <a:buNone/>
              <a:defRPr sz="4409"/>
            </a:lvl2pPr>
            <a:lvl3pPr marL="2015886" indent="0" algn="ctr">
              <a:buNone/>
              <a:defRPr sz="3968"/>
            </a:lvl3pPr>
            <a:lvl4pPr marL="3023829" indent="0" algn="ctr">
              <a:buNone/>
              <a:defRPr sz="3527"/>
            </a:lvl4pPr>
            <a:lvl5pPr marL="4031772" indent="0" algn="ctr">
              <a:buNone/>
              <a:defRPr sz="3527"/>
            </a:lvl5pPr>
            <a:lvl6pPr marL="5039716" indent="0" algn="ctr">
              <a:buNone/>
              <a:defRPr sz="3527"/>
            </a:lvl6pPr>
            <a:lvl7pPr marL="6047659" indent="0" algn="ctr">
              <a:buNone/>
              <a:defRPr sz="3527"/>
            </a:lvl7pPr>
            <a:lvl8pPr marL="7055602" indent="0" algn="ctr">
              <a:buNone/>
              <a:defRPr sz="3527"/>
            </a:lvl8pPr>
            <a:lvl9pPr marL="8063545" indent="0" algn="ctr">
              <a:buNone/>
              <a:defRPr sz="3527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B3FB-D6F6-BD48-84C2-4DCBBB8A5364}" type="datetimeFigureOut">
              <a:rPr lang="pl-PL" smtClean="0"/>
              <a:t>26.02.2025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BB73F-49C4-B145-A88F-4FF148075F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4920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B3FB-D6F6-BD48-84C2-4DCBBB8A5364}" type="datetimeFigureOut">
              <a:rPr lang="pl-PL" smtClean="0"/>
              <a:t>26.02.2025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BB73F-49C4-B145-A88F-4FF148075F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640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235678" y="804966"/>
            <a:ext cx="5795903" cy="1281295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47969" y="804966"/>
            <a:ext cx="17051715" cy="128129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B3FB-D6F6-BD48-84C2-4DCBBB8A5364}" type="datetimeFigureOut">
              <a:rPr lang="pl-PL" smtClean="0"/>
              <a:t>26.02.2025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BB73F-49C4-B145-A88F-4FF148075F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947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B3FB-D6F6-BD48-84C2-4DCBBB8A5364}" type="datetimeFigureOut">
              <a:rPr lang="pl-PL" smtClean="0"/>
              <a:t>26.02.2025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BB73F-49C4-B145-A88F-4FF148075F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855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3969" y="3769340"/>
            <a:ext cx="23183612" cy="6289229"/>
          </a:xfrm>
        </p:spPr>
        <p:txBody>
          <a:bodyPr anchor="b"/>
          <a:lstStyle>
            <a:lvl1pPr>
              <a:defRPr sz="13228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3969" y="10118067"/>
            <a:ext cx="23183612" cy="3307357"/>
          </a:xfrm>
        </p:spPr>
        <p:txBody>
          <a:bodyPr/>
          <a:lstStyle>
            <a:lvl1pPr marL="0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1pPr>
            <a:lvl2pPr marL="1007943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2pPr>
            <a:lvl3pPr marL="2015886" indent="0">
              <a:buNone/>
              <a:defRPr sz="3968">
                <a:solidFill>
                  <a:schemeClr val="tx1">
                    <a:tint val="75000"/>
                  </a:schemeClr>
                </a:solidFill>
              </a:defRPr>
            </a:lvl3pPr>
            <a:lvl4pPr marL="3023829" indent="0">
              <a:buNone/>
              <a:defRPr sz="3527">
                <a:solidFill>
                  <a:schemeClr val="tx1">
                    <a:tint val="75000"/>
                  </a:schemeClr>
                </a:solidFill>
              </a:defRPr>
            </a:lvl4pPr>
            <a:lvl5pPr marL="4031772" indent="0">
              <a:buNone/>
              <a:defRPr sz="3527">
                <a:solidFill>
                  <a:schemeClr val="tx1">
                    <a:tint val="75000"/>
                  </a:schemeClr>
                </a:solidFill>
              </a:defRPr>
            </a:lvl5pPr>
            <a:lvl6pPr marL="5039716" indent="0">
              <a:buNone/>
              <a:defRPr sz="3527">
                <a:solidFill>
                  <a:schemeClr val="tx1">
                    <a:tint val="75000"/>
                  </a:schemeClr>
                </a:solidFill>
              </a:defRPr>
            </a:lvl6pPr>
            <a:lvl7pPr marL="6047659" indent="0">
              <a:buNone/>
              <a:defRPr sz="3527">
                <a:solidFill>
                  <a:schemeClr val="tx1">
                    <a:tint val="75000"/>
                  </a:schemeClr>
                </a:solidFill>
              </a:defRPr>
            </a:lvl7pPr>
            <a:lvl8pPr marL="7055602" indent="0">
              <a:buNone/>
              <a:defRPr sz="3527">
                <a:solidFill>
                  <a:schemeClr val="tx1">
                    <a:tint val="75000"/>
                  </a:schemeClr>
                </a:solidFill>
              </a:defRPr>
            </a:lvl8pPr>
            <a:lvl9pPr marL="8063545" indent="0">
              <a:buNone/>
              <a:defRPr sz="352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B3FB-D6F6-BD48-84C2-4DCBBB8A5364}" type="datetimeFigureOut">
              <a:rPr lang="pl-PL" smtClean="0"/>
              <a:t>26.02.2025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BB73F-49C4-B145-A88F-4FF148075F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863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47969" y="4024827"/>
            <a:ext cx="11423809" cy="95930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607772" y="4024827"/>
            <a:ext cx="11423809" cy="95930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B3FB-D6F6-BD48-84C2-4DCBBB8A5364}" type="datetimeFigureOut">
              <a:rPr lang="pl-PL" smtClean="0"/>
              <a:t>26.02.2025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BB73F-49C4-B145-A88F-4FF148075F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059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470" y="804967"/>
            <a:ext cx="23183612" cy="292237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1471" y="3706342"/>
            <a:ext cx="11371309" cy="1816421"/>
          </a:xfrm>
        </p:spPr>
        <p:txBody>
          <a:bodyPr anchor="b"/>
          <a:lstStyle>
            <a:lvl1pPr marL="0" indent="0">
              <a:buNone/>
              <a:defRPr sz="5291" b="1"/>
            </a:lvl1pPr>
            <a:lvl2pPr marL="1007943" indent="0">
              <a:buNone/>
              <a:defRPr sz="4409" b="1"/>
            </a:lvl2pPr>
            <a:lvl3pPr marL="2015886" indent="0">
              <a:buNone/>
              <a:defRPr sz="3968" b="1"/>
            </a:lvl3pPr>
            <a:lvl4pPr marL="3023829" indent="0">
              <a:buNone/>
              <a:defRPr sz="3527" b="1"/>
            </a:lvl4pPr>
            <a:lvl5pPr marL="4031772" indent="0">
              <a:buNone/>
              <a:defRPr sz="3527" b="1"/>
            </a:lvl5pPr>
            <a:lvl6pPr marL="5039716" indent="0">
              <a:buNone/>
              <a:defRPr sz="3527" b="1"/>
            </a:lvl6pPr>
            <a:lvl7pPr marL="6047659" indent="0">
              <a:buNone/>
              <a:defRPr sz="3527" b="1"/>
            </a:lvl7pPr>
            <a:lvl8pPr marL="7055602" indent="0">
              <a:buNone/>
              <a:defRPr sz="3527" b="1"/>
            </a:lvl8pPr>
            <a:lvl9pPr marL="8063545" indent="0">
              <a:buNone/>
              <a:defRPr sz="3527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1471" y="5522763"/>
            <a:ext cx="11371309" cy="812315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607772" y="3706342"/>
            <a:ext cx="11427310" cy="1816421"/>
          </a:xfrm>
        </p:spPr>
        <p:txBody>
          <a:bodyPr anchor="b"/>
          <a:lstStyle>
            <a:lvl1pPr marL="0" indent="0">
              <a:buNone/>
              <a:defRPr sz="5291" b="1"/>
            </a:lvl1pPr>
            <a:lvl2pPr marL="1007943" indent="0">
              <a:buNone/>
              <a:defRPr sz="4409" b="1"/>
            </a:lvl2pPr>
            <a:lvl3pPr marL="2015886" indent="0">
              <a:buNone/>
              <a:defRPr sz="3968" b="1"/>
            </a:lvl3pPr>
            <a:lvl4pPr marL="3023829" indent="0">
              <a:buNone/>
              <a:defRPr sz="3527" b="1"/>
            </a:lvl4pPr>
            <a:lvl5pPr marL="4031772" indent="0">
              <a:buNone/>
              <a:defRPr sz="3527" b="1"/>
            </a:lvl5pPr>
            <a:lvl6pPr marL="5039716" indent="0">
              <a:buNone/>
              <a:defRPr sz="3527" b="1"/>
            </a:lvl6pPr>
            <a:lvl7pPr marL="6047659" indent="0">
              <a:buNone/>
              <a:defRPr sz="3527" b="1"/>
            </a:lvl7pPr>
            <a:lvl8pPr marL="7055602" indent="0">
              <a:buNone/>
              <a:defRPr sz="3527" b="1"/>
            </a:lvl8pPr>
            <a:lvl9pPr marL="8063545" indent="0">
              <a:buNone/>
              <a:defRPr sz="3527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607772" y="5522763"/>
            <a:ext cx="11427310" cy="812315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B3FB-D6F6-BD48-84C2-4DCBBB8A5364}" type="datetimeFigureOut">
              <a:rPr lang="pl-PL" smtClean="0"/>
              <a:t>26.02.2025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BB73F-49C4-B145-A88F-4FF148075F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0414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B3FB-D6F6-BD48-84C2-4DCBBB8A5364}" type="datetimeFigureOut">
              <a:rPr lang="pl-PL" smtClean="0"/>
              <a:t>26.02.2025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BB73F-49C4-B145-A88F-4FF148075F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976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B3FB-D6F6-BD48-84C2-4DCBBB8A5364}" type="datetimeFigureOut">
              <a:rPr lang="pl-PL" smtClean="0"/>
              <a:t>26.02.2025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BB73F-49C4-B145-A88F-4FF148075F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777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471" y="1007957"/>
            <a:ext cx="8669354" cy="3527848"/>
          </a:xfrm>
        </p:spPr>
        <p:txBody>
          <a:bodyPr anchor="b"/>
          <a:lstStyle>
            <a:lvl1pPr>
              <a:defRPr sz="7055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7310" y="2176908"/>
            <a:ext cx="13607772" cy="10744538"/>
          </a:xfrm>
        </p:spPr>
        <p:txBody>
          <a:bodyPr/>
          <a:lstStyle>
            <a:lvl1pPr>
              <a:defRPr sz="7055"/>
            </a:lvl1pPr>
            <a:lvl2pPr>
              <a:defRPr sz="6173"/>
            </a:lvl2pPr>
            <a:lvl3pPr>
              <a:defRPr sz="5291"/>
            </a:lvl3pPr>
            <a:lvl4pPr>
              <a:defRPr sz="4409"/>
            </a:lvl4pPr>
            <a:lvl5pPr>
              <a:defRPr sz="4409"/>
            </a:lvl5pPr>
            <a:lvl6pPr>
              <a:defRPr sz="4409"/>
            </a:lvl6pPr>
            <a:lvl7pPr>
              <a:defRPr sz="4409"/>
            </a:lvl7pPr>
            <a:lvl8pPr>
              <a:defRPr sz="4409"/>
            </a:lvl8pPr>
            <a:lvl9pPr>
              <a:defRPr sz="4409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51471" y="4535805"/>
            <a:ext cx="8669354" cy="8403140"/>
          </a:xfrm>
        </p:spPr>
        <p:txBody>
          <a:bodyPr/>
          <a:lstStyle>
            <a:lvl1pPr marL="0" indent="0">
              <a:buNone/>
              <a:defRPr sz="3527"/>
            </a:lvl1pPr>
            <a:lvl2pPr marL="1007943" indent="0">
              <a:buNone/>
              <a:defRPr sz="3086"/>
            </a:lvl2pPr>
            <a:lvl3pPr marL="2015886" indent="0">
              <a:buNone/>
              <a:defRPr sz="2646"/>
            </a:lvl3pPr>
            <a:lvl4pPr marL="3023829" indent="0">
              <a:buNone/>
              <a:defRPr sz="2205"/>
            </a:lvl4pPr>
            <a:lvl5pPr marL="4031772" indent="0">
              <a:buNone/>
              <a:defRPr sz="2205"/>
            </a:lvl5pPr>
            <a:lvl6pPr marL="5039716" indent="0">
              <a:buNone/>
              <a:defRPr sz="2205"/>
            </a:lvl6pPr>
            <a:lvl7pPr marL="6047659" indent="0">
              <a:buNone/>
              <a:defRPr sz="2205"/>
            </a:lvl7pPr>
            <a:lvl8pPr marL="7055602" indent="0">
              <a:buNone/>
              <a:defRPr sz="2205"/>
            </a:lvl8pPr>
            <a:lvl9pPr marL="8063545" indent="0">
              <a:buNone/>
              <a:defRPr sz="220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B3FB-D6F6-BD48-84C2-4DCBBB8A5364}" type="datetimeFigureOut">
              <a:rPr lang="pl-PL" smtClean="0"/>
              <a:t>26.02.2025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BB73F-49C4-B145-A88F-4FF148075F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549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471" y="1007957"/>
            <a:ext cx="8669354" cy="3527848"/>
          </a:xfrm>
        </p:spPr>
        <p:txBody>
          <a:bodyPr anchor="b"/>
          <a:lstStyle>
            <a:lvl1pPr>
              <a:defRPr sz="7055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27310" y="2176908"/>
            <a:ext cx="13607772" cy="10744538"/>
          </a:xfrm>
        </p:spPr>
        <p:txBody>
          <a:bodyPr anchor="t"/>
          <a:lstStyle>
            <a:lvl1pPr marL="0" indent="0">
              <a:buNone/>
              <a:defRPr sz="7055"/>
            </a:lvl1pPr>
            <a:lvl2pPr marL="1007943" indent="0">
              <a:buNone/>
              <a:defRPr sz="6173"/>
            </a:lvl2pPr>
            <a:lvl3pPr marL="2015886" indent="0">
              <a:buNone/>
              <a:defRPr sz="5291"/>
            </a:lvl3pPr>
            <a:lvl4pPr marL="3023829" indent="0">
              <a:buNone/>
              <a:defRPr sz="4409"/>
            </a:lvl4pPr>
            <a:lvl5pPr marL="4031772" indent="0">
              <a:buNone/>
              <a:defRPr sz="4409"/>
            </a:lvl5pPr>
            <a:lvl6pPr marL="5039716" indent="0">
              <a:buNone/>
              <a:defRPr sz="4409"/>
            </a:lvl6pPr>
            <a:lvl7pPr marL="6047659" indent="0">
              <a:buNone/>
              <a:defRPr sz="4409"/>
            </a:lvl7pPr>
            <a:lvl8pPr marL="7055602" indent="0">
              <a:buNone/>
              <a:defRPr sz="4409"/>
            </a:lvl8pPr>
            <a:lvl9pPr marL="8063545" indent="0">
              <a:buNone/>
              <a:defRPr sz="4409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51471" y="4535805"/>
            <a:ext cx="8669354" cy="8403140"/>
          </a:xfrm>
        </p:spPr>
        <p:txBody>
          <a:bodyPr/>
          <a:lstStyle>
            <a:lvl1pPr marL="0" indent="0">
              <a:buNone/>
              <a:defRPr sz="3527"/>
            </a:lvl1pPr>
            <a:lvl2pPr marL="1007943" indent="0">
              <a:buNone/>
              <a:defRPr sz="3086"/>
            </a:lvl2pPr>
            <a:lvl3pPr marL="2015886" indent="0">
              <a:buNone/>
              <a:defRPr sz="2646"/>
            </a:lvl3pPr>
            <a:lvl4pPr marL="3023829" indent="0">
              <a:buNone/>
              <a:defRPr sz="2205"/>
            </a:lvl4pPr>
            <a:lvl5pPr marL="4031772" indent="0">
              <a:buNone/>
              <a:defRPr sz="2205"/>
            </a:lvl5pPr>
            <a:lvl6pPr marL="5039716" indent="0">
              <a:buNone/>
              <a:defRPr sz="2205"/>
            </a:lvl6pPr>
            <a:lvl7pPr marL="6047659" indent="0">
              <a:buNone/>
              <a:defRPr sz="2205"/>
            </a:lvl7pPr>
            <a:lvl8pPr marL="7055602" indent="0">
              <a:buNone/>
              <a:defRPr sz="2205"/>
            </a:lvl8pPr>
            <a:lvl9pPr marL="8063545" indent="0">
              <a:buNone/>
              <a:defRPr sz="220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B3FB-D6F6-BD48-84C2-4DCBBB8A5364}" type="datetimeFigureOut">
              <a:rPr lang="pl-PL" smtClean="0"/>
              <a:t>26.02.2025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BB73F-49C4-B145-A88F-4FF148075F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6563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47969" y="804967"/>
            <a:ext cx="23183612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47969" y="4024827"/>
            <a:ext cx="23183612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47969" y="14013399"/>
            <a:ext cx="6047899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6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1B3FB-D6F6-BD48-84C2-4DCBBB8A5364}" type="datetimeFigureOut">
              <a:rPr lang="pl-PL" smtClean="0"/>
              <a:t>26.02.2025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03851" y="14013399"/>
            <a:ext cx="907184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6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983682" y="14013399"/>
            <a:ext cx="6047899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6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BB73F-49C4-B145-A88F-4FF148075F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533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2015886" rtl="0" eaLnBrk="1" latinLnBrk="0" hangingPunct="1">
        <a:lnSpc>
          <a:spcPct val="90000"/>
        </a:lnSpc>
        <a:spcBef>
          <a:spcPct val="0"/>
        </a:spcBef>
        <a:buNone/>
        <a:defRPr sz="9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03972" indent="-503972" algn="l" defTabSz="2015886" rtl="0" eaLnBrk="1" latinLnBrk="0" hangingPunct="1">
        <a:lnSpc>
          <a:spcPct val="90000"/>
        </a:lnSpc>
        <a:spcBef>
          <a:spcPts val="2205"/>
        </a:spcBef>
        <a:buFont typeface="Arial" panose="020B0604020202020204" pitchFamily="34" charset="0"/>
        <a:buChar char="•"/>
        <a:defRPr sz="6173" kern="1200">
          <a:solidFill>
            <a:schemeClr val="tx1"/>
          </a:solidFill>
          <a:latin typeface="+mn-lt"/>
          <a:ea typeface="+mn-ea"/>
          <a:cs typeface="+mn-cs"/>
        </a:defRPr>
      </a:lvl1pPr>
      <a:lvl2pPr marL="1511915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5291" kern="1200">
          <a:solidFill>
            <a:schemeClr val="tx1"/>
          </a:solidFill>
          <a:latin typeface="+mn-lt"/>
          <a:ea typeface="+mn-ea"/>
          <a:cs typeface="+mn-cs"/>
        </a:defRPr>
      </a:lvl2pPr>
      <a:lvl3pPr marL="2519858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4409" kern="1200">
          <a:solidFill>
            <a:schemeClr val="tx1"/>
          </a:solidFill>
          <a:latin typeface="+mn-lt"/>
          <a:ea typeface="+mn-ea"/>
          <a:cs typeface="+mn-cs"/>
        </a:defRPr>
      </a:lvl3pPr>
      <a:lvl4pPr marL="3527801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4pPr>
      <a:lvl5pPr marL="4535744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5pPr>
      <a:lvl6pPr marL="5543687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6pPr>
      <a:lvl7pPr marL="6551630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7pPr>
      <a:lvl8pPr marL="7559573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8pPr>
      <a:lvl9pPr marL="8567517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15886" rtl="0" eaLnBrk="1" latinLnBrk="0" hangingPunct="1">
        <a:defRPr sz="3968" kern="1200">
          <a:solidFill>
            <a:schemeClr val="tx1"/>
          </a:solidFill>
          <a:latin typeface="+mn-lt"/>
          <a:ea typeface="+mn-ea"/>
          <a:cs typeface="+mn-cs"/>
        </a:defRPr>
      </a:lvl1pPr>
      <a:lvl2pPr marL="1007943" algn="l" defTabSz="2015886" rtl="0" eaLnBrk="1" latinLnBrk="0" hangingPunct="1">
        <a:defRPr sz="3968" kern="1200">
          <a:solidFill>
            <a:schemeClr val="tx1"/>
          </a:solidFill>
          <a:latin typeface="+mn-lt"/>
          <a:ea typeface="+mn-ea"/>
          <a:cs typeface="+mn-cs"/>
        </a:defRPr>
      </a:lvl2pPr>
      <a:lvl3pPr marL="2015886" algn="l" defTabSz="2015886" rtl="0" eaLnBrk="1" latinLnBrk="0" hangingPunct="1">
        <a:defRPr sz="3968" kern="1200">
          <a:solidFill>
            <a:schemeClr val="tx1"/>
          </a:solidFill>
          <a:latin typeface="+mn-lt"/>
          <a:ea typeface="+mn-ea"/>
          <a:cs typeface="+mn-cs"/>
        </a:defRPr>
      </a:lvl3pPr>
      <a:lvl4pPr marL="3023829" algn="l" defTabSz="2015886" rtl="0" eaLnBrk="1" latinLnBrk="0" hangingPunct="1">
        <a:defRPr sz="3968" kern="1200">
          <a:solidFill>
            <a:schemeClr val="tx1"/>
          </a:solidFill>
          <a:latin typeface="+mn-lt"/>
          <a:ea typeface="+mn-ea"/>
          <a:cs typeface="+mn-cs"/>
        </a:defRPr>
      </a:lvl4pPr>
      <a:lvl5pPr marL="4031772" algn="l" defTabSz="2015886" rtl="0" eaLnBrk="1" latinLnBrk="0" hangingPunct="1">
        <a:defRPr sz="3968" kern="1200">
          <a:solidFill>
            <a:schemeClr val="tx1"/>
          </a:solidFill>
          <a:latin typeface="+mn-lt"/>
          <a:ea typeface="+mn-ea"/>
          <a:cs typeface="+mn-cs"/>
        </a:defRPr>
      </a:lvl5pPr>
      <a:lvl6pPr marL="5039716" algn="l" defTabSz="2015886" rtl="0" eaLnBrk="1" latinLnBrk="0" hangingPunct="1">
        <a:defRPr sz="3968" kern="1200">
          <a:solidFill>
            <a:schemeClr val="tx1"/>
          </a:solidFill>
          <a:latin typeface="+mn-lt"/>
          <a:ea typeface="+mn-ea"/>
          <a:cs typeface="+mn-cs"/>
        </a:defRPr>
      </a:lvl6pPr>
      <a:lvl7pPr marL="6047659" algn="l" defTabSz="2015886" rtl="0" eaLnBrk="1" latinLnBrk="0" hangingPunct="1">
        <a:defRPr sz="3968" kern="1200">
          <a:solidFill>
            <a:schemeClr val="tx1"/>
          </a:solidFill>
          <a:latin typeface="+mn-lt"/>
          <a:ea typeface="+mn-ea"/>
          <a:cs typeface="+mn-cs"/>
        </a:defRPr>
      </a:lvl7pPr>
      <a:lvl8pPr marL="7055602" algn="l" defTabSz="2015886" rtl="0" eaLnBrk="1" latinLnBrk="0" hangingPunct="1">
        <a:defRPr sz="3968" kern="1200">
          <a:solidFill>
            <a:schemeClr val="tx1"/>
          </a:solidFill>
          <a:latin typeface="+mn-lt"/>
          <a:ea typeface="+mn-ea"/>
          <a:cs typeface="+mn-cs"/>
        </a:defRPr>
      </a:lvl8pPr>
      <a:lvl9pPr marL="8063545" algn="l" defTabSz="2015886" rtl="0" eaLnBrk="1" latinLnBrk="0" hangingPunct="1">
        <a:defRPr sz="3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://www.bo.lodzkie.pl/" TargetMode="External"/><Relationship Id="rId4" Type="http://schemas.microsoft.com/office/2007/relationships/hdphoto" Target="../media/hdphoto1.wdp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bo@lodzkie.pl" TargetMode="External"/><Relationship Id="rId11" Type="http://schemas.openxmlformats.org/officeDocument/2006/relationships/image" Target="../media/image21.png"/><Relationship Id="rId5" Type="http://schemas.openxmlformats.org/officeDocument/2006/relationships/hyperlink" Target="http://www.bo.lodzkie.pl/" TargetMode="External"/><Relationship Id="rId10" Type="http://schemas.openxmlformats.org/officeDocument/2006/relationships/image" Target="../media/image20.svg"/><Relationship Id="rId4" Type="http://schemas.microsoft.com/office/2007/relationships/hdphoto" Target="../media/hdphoto1.wdp"/><Relationship Id="rId9" Type="http://schemas.openxmlformats.org/officeDocument/2006/relationships/image" Target="../media/image19.png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mailto:bo@lodzkie.p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://www.bo.lodzkie.p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microsoft.com/office/2007/relationships/hdphoto" Target="../media/hdphoto6.wdp"/><Relationship Id="rId4" Type="http://schemas.openxmlformats.org/officeDocument/2006/relationships/image" Target="../media/image11.jp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www.bo.lodzkie.pl/" TargetMode="External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C8D3D93-645E-7C3A-1D7C-5A7A0BD53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4" t="17307" b="9803"/>
          <a:stretch/>
        </p:blipFill>
        <p:spPr>
          <a:xfrm>
            <a:off x="0" y="0"/>
            <a:ext cx="26879550" cy="151193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A8C267B-7B05-D122-49D0-E95D6914E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2135" y="1284847"/>
            <a:ext cx="5475280" cy="2240739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36E39CB-96A4-E36D-CA3F-C957FBE40105}"/>
              </a:ext>
            </a:extLst>
          </p:cNvPr>
          <p:cNvSpPr txBox="1"/>
          <p:nvPr/>
        </p:nvSpPr>
        <p:spPr>
          <a:xfrm>
            <a:off x="1289928" y="5584955"/>
            <a:ext cx="24299694" cy="450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297" b="1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Budżet Obywatelski Województwa Łódzkiego</a:t>
            </a:r>
          </a:p>
          <a:p>
            <a:pPr algn="ctr"/>
            <a:r>
              <a:rPr lang="pl-PL" sz="8297" b="1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Weź region w swoje ręce!</a:t>
            </a:r>
          </a:p>
          <a:p>
            <a:pPr algn="ctr"/>
            <a:endParaRPr lang="pl-PL" sz="12068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43CDC884-D810-7A38-5791-361A82B43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6056" y="12412381"/>
            <a:ext cx="3807437" cy="98179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8D6EDE6-FE55-4956-8E7E-856161DC2DEA}"/>
              </a:ext>
            </a:extLst>
          </p:cNvPr>
          <p:cNvSpPr txBox="1"/>
          <p:nvPr/>
        </p:nvSpPr>
        <p:spPr>
          <a:xfrm>
            <a:off x="9474740" y="8891081"/>
            <a:ext cx="906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OpenSymbol" panose="05010000000000000000" pitchFamily="2" charset="2"/>
              <a:ea typeface="OpenSymbol" panose="05010000000000000000" pitchFamily="2" charset="2"/>
              <a:cs typeface="Arial" panose="020B0604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81E7852-0CAA-4394-B160-29A8E896A5FB}"/>
              </a:ext>
            </a:extLst>
          </p:cNvPr>
          <p:cNvSpPr txBox="1"/>
          <p:nvPr/>
        </p:nvSpPr>
        <p:spPr>
          <a:xfrm>
            <a:off x="5579826" y="10040199"/>
            <a:ext cx="15719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>
                <a:solidFill>
                  <a:srgbClr val="DF06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INFORMATOR DLA AUTORÓW PROJEKTÓW </a:t>
            </a:r>
          </a:p>
        </p:txBody>
      </p:sp>
    </p:spTree>
    <p:extLst>
      <p:ext uri="{BB962C8B-B14F-4D97-AF65-F5344CB8AC3E}">
        <p14:creationId xmlns:p14="http://schemas.microsoft.com/office/powerpoint/2010/main" val="961135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C8D3D93-645E-7C3A-1D7C-5A7A0BD53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6" t="38676" r="19244" b="11240"/>
          <a:stretch/>
        </p:blipFill>
        <p:spPr>
          <a:xfrm>
            <a:off x="0" y="22862"/>
            <a:ext cx="26879550" cy="1511935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8D6EDE6-FE55-4956-8E7E-856161DC2DEA}"/>
              </a:ext>
            </a:extLst>
          </p:cNvPr>
          <p:cNvSpPr txBox="1"/>
          <p:nvPr/>
        </p:nvSpPr>
        <p:spPr>
          <a:xfrm>
            <a:off x="9474740" y="8891081"/>
            <a:ext cx="906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OpenSymbol" panose="05010000000000000000" pitchFamily="2" charset="2"/>
              <a:ea typeface="OpenSymbol" panose="05010000000000000000" pitchFamily="2" charset="2"/>
              <a:cs typeface="Arial" panose="020B0604020202020204" pitchFamily="34" charset="0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0ECD1103-8CDA-4ED3-8A3B-8601365AF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3689836" y="1368291"/>
            <a:ext cx="4558007" cy="182142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F56397A-47E8-4311-B90E-12810D854AA2}"/>
              </a:ext>
            </a:extLst>
          </p:cNvPr>
          <p:cNvSpPr txBox="1"/>
          <p:nvPr/>
        </p:nvSpPr>
        <p:spPr>
          <a:xfrm>
            <a:off x="3545498" y="560578"/>
            <a:ext cx="197885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Opowiedz światu o swoim projekcie!</a:t>
            </a:r>
            <a:endParaRPr lang="pl-PL" sz="8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7F30F37-11EB-43E6-8A50-BC4B1D2AF657}"/>
              </a:ext>
            </a:extLst>
          </p:cNvPr>
          <p:cNvSpPr txBox="1"/>
          <p:nvPr/>
        </p:nvSpPr>
        <p:spPr>
          <a:xfrm>
            <a:off x="2227385" y="2743200"/>
            <a:ext cx="1008763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Twój pomysł został dopuszczony do głosowania? </a:t>
            </a:r>
            <a:r>
              <a:rPr lang="pl-PL" sz="4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Gratulacje!</a:t>
            </a:r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Właśnie zostałeś Liderem Projektu. Czas pomyśleć o promocji swojego zadania. </a:t>
            </a:r>
          </a:p>
          <a:p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Pamiętaj, że zostanie ono zrealizowane, jeśli zdobędzie wystarczająco dużo głosów. Dobra kampania promocyjna to klucz do sukcesu. Materiały do wykorzystania znajdziesz na stronie </a:t>
            </a:r>
            <a:r>
              <a:rPr lang="pl-PL" sz="40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www.bo.lodzkie.pl</a:t>
            </a:r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endParaRPr lang="pl-PL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042538F5-D220-4BF7-85A1-06D9AED584D3}"/>
              </a:ext>
            </a:extLst>
          </p:cNvPr>
          <p:cNvSpPr txBox="1"/>
          <p:nvPr/>
        </p:nvSpPr>
        <p:spPr>
          <a:xfrm>
            <a:off x="2238450" y="9033746"/>
            <a:ext cx="1008763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Każdy mieszkaniec Województwa Łódzkiego </a:t>
            </a:r>
            <a:r>
              <a:rPr lang="pl-PL" sz="4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 dwa głosy </a:t>
            </a:r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jeden na projekt z puli </a:t>
            </a:r>
            <a:r>
              <a:rPr lang="pl-P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subregionalnej</a:t>
            </a:r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 jeden na zadanie wojewódzkie. Najlepsze zadania będzie można wybierać na stronie </a:t>
            </a:r>
            <a:r>
              <a:rPr lang="pl-PL" sz="40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www.bo.lodzkie.pl</a:t>
            </a:r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oraz wypełniając papierowe karty do głosowania. </a:t>
            </a:r>
          </a:p>
          <a:p>
            <a:endParaRPr lang="pl-PL" dirty="0"/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B7803469-3ABA-4085-8F6A-34C0FD5320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83" b="99500" l="432" r="94575">
                        <a14:foregroundMark x1="68557" y1="13000" x2="13872" y2="57667"/>
                        <a14:foregroundMark x1="13872" y1="57667" x2="13872" y2="57833"/>
                        <a14:foregroundMark x1="58446" y1="14333" x2="61899" y2="85333"/>
                        <a14:foregroundMark x1="64057" y1="84667" x2="25462" y2="89500"/>
                        <a14:foregroundMark x1="70654" y1="56750" x2="41615" y2="59667"/>
                        <a14:foregroundMark x1="61899" y1="40917" x2="37670" y2="61833"/>
                        <a14:foregroundMark x1="52343" y1="30000" x2="40136" y2="55417"/>
                        <a14:foregroundMark x1="13255" y1="65250" x2="4316" y2="76083"/>
                        <a14:foregroundMark x1="4316" y1="76083" x2="432" y2="92750"/>
                        <a14:foregroundMark x1="432" y1="92750" x2="493" y2="99583"/>
                        <a14:foregroundMark x1="16400" y1="88833" x2="35943" y2="90250"/>
                        <a14:foregroundMark x1="35943" y1="90250" x2="64797" y2="89333"/>
                        <a14:foregroundMark x1="64797" y1="89333" x2="94636" y2="91583"/>
                        <a14:foregroundMark x1="66523" y1="37583" x2="72010" y2="97167"/>
                        <a14:foregroundMark x1="71147" y1="27083" x2="76264" y2="66083"/>
                        <a14:foregroundMark x1="44081" y1="17667" x2="79593" y2="5417"/>
                        <a14:foregroundMark x1="79593" y1="5417" x2="79593" y2="5417"/>
                        <a14:foregroundMark x1="61097" y1="10583" x2="74784" y2="4083"/>
                        <a14:foregroundMark x1="74784" y1="4083" x2="74784" y2="4083"/>
                      </a14:backgroundRemoval>
                    </a14:imgEffect>
                  </a14:imgLayer>
                </a14:imgProps>
              </a:ext>
            </a:extLst>
          </a:blip>
          <a:srcRect r="23546"/>
          <a:stretch/>
        </p:blipFill>
        <p:spPr>
          <a:xfrm>
            <a:off x="16572552" y="4656662"/>
            <a:ext cx="10859448" cy="10508415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1021D5A7-647B-4EF0-87CF-172FFAF04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 rot="16200000">
            <a:off x="-1823649" y="12430718"/>
            <a:ext cx="4558007" cy="910709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38DBF0C7-6895-4A4A-B79C-2D9783CB26E3}"/>
              </a:ext>
            </a:extLst>
          </p:cNvPr>
          <p:cNvSpPr txBox="1"/>
          <p:nvPr/>
        </p:nvSpPr>
        <p:spPr>
          <a:xfrm>
            <a:off x="14794511" y="2743200"/>
            <a:ext cx="778412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Wprowadzamy głosowanie online! Postaw na kampanię w </a:t>
            </a:r>
            <a:r>
              <a:rPr lang="pl-PL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</a:t>
            </a:r>
            <a:r>
              <a:rPr lang="pl-PL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mediach, by zebrać jak największą grupę wsparcia dla Twojego projektu. </a:t>
            </a:r>
          </a:p>
          <a:p>
            <a:endParaRPr lang="pl-PL" dirty="0"/>
          </a:p>
        </p:txBody>
      </p:sp>
      <p:pic>
        <p:nvPicPr>
          <p:cNvPr id="25" name="Grafika 24" descr="Wykrzyknik z wypełnieniem pełnym">
            <a:extLst>
              <a:ext uri="{FF2B5EF4-FFF2-40B4-BE49-F238E27FC236}">
                <a16:creationId xmlns:a16="http://schemas.microsoft.com/office/drawing/2014/main" id="{70A81CFB-FAA9-4C9A-952A-ABEBAF45A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015609" y="2589538"/>
            <a:ext cx="2652708" cy="265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88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C8D3D93-645E-7C3A-1D7C-5A7A0BD53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6" t="38676" r="19244" b="11240"/>
          <a:stretch/>
        </p:blipFill>
        <p:spPr>
          <a:xfrm>
            <a:off x="21482" y="-1"/>
            <a:ext cx="26879550" cy="1511935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8D6EDE6-FE55-4956-8E7E-856161DC2DEA}"/>
              </a:ext>
            </a:extLst>
          </p:cNvPr>
          <p:cNvSpPr txBox="1"/>
          <p:nvPr/>
        </p:nvSpPr>
        <p:spPr>
          <a:xfrm>
            <a:off x="9474740" y="8891081"/>
            <a:ext cx="906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OpenSymbol" panose="05010000000000000000" pitchFamily="2" charset="2"/>
              <a:ea typeface="OpenSymbol" panose="05010000000000000000" pitchFamily="2" charset="2"/>
              <a:cs typeface="Arial" panose="020B0604020202020204" pitchFamily="34" charset="0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0ECD1103-8CDA-4ED3-8A3B-8601365AF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t="1" b="51178"/>
          <a:stretch/>
        </p:blipFill>
        <p:spPr>
          <a:xfrm rot="16200000">
            <a:off x="24155932" y="1834389"/>
            <a:ext cx="4558007" cy="889229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1021D5A7-647B-4EF0-87CF-172FFAF04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t="49797"/>
          <a:stretch/>
        </p:blipFill>
        <p:spPr>
          <a:xfrm rot="16200000">
            <a:off x="-1825495" y="12428872"/>
            <a:ext cx="4558007" cy="914401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A577679-9AA1-484A-B4A3-535182A5A290}"/>
              </a:ext>
            </a:extLst>
          </p:cNvPr>
          <p:cNvSpPr txBox="1"/>
          <p:nvPr/>
        </p:nvSpPr>
        <p:spPr>
          <a:xfrm>
            <a:off x="6842613" y="853162"/>
            <a:ext cx="13194323" cy="1425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sz="8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Potrzebujesz wsparcia? </a:t>
            </a:r>
            <a:endParaRPr lang="pl-PL" sz="8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30DD1E7-18FA-4624-A498-C36A89B1C9A6}"/>
              </a:ext>
            </a:extLst>
          </p:cNvPr>
          <p:cNvSpPr txBox="1"/>
          <p:nvPr/>
        </p:nvSpPr>
        <p:spPr>
          <a:xfrm>
            <a:off x="2010561" y="2722582"/>
            <a:ext cx="23523868" cy="773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Jesteśmy do Twojej dyspozycji. Na stronie </a:t>
            </a:r>
            <a:r>
              <a:rPr lang="pl-PL" sz="60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www.bo.lodzkie.pl</a:t>
            </a:r>
            <a:r>
              <a:rPr lang="pl-PL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znajdziesz odpowiedzi na najczęściej zadawane pytania. Jeśli nadal masz wątpliwości – zadzwoń lub napisz do nas wiadomość.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endParaRPr lang="pl-PL" sz="6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Wspólnie znajdziemy najlepsze rozwiązanie.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 42 663 33 48 / 42 663 38 61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pl-PL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bo@lodzkie.pl</a:t>
            </a:r>
            <a:r>
              <a:rPr lang="pl-PL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pl-PL" dirty="0"/>
          </a:p>
        </p:txBody>
      </p:sp>
      <p:pic>
        <p:nvPicPr>
          <p:cNvPr id="9" name="Grafika 8" descr="Adres e-mail z wypełnieniem pełnym">
            <a:extLst>
              <a:ext uri="{FF2B5EF4-FFF2-40B4-BE49-F238E27FC236}">
                <a16:creationId xmlns:a16="http://schemas.microsoft.com/office/drawing/2014/main" id="{8F8D2938-E0DD-46C2-8323-47B57609EC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24030" y="8987649"/>
            <a:ext cx="914400" cy="914400"/>
          </a:xfrm>
          <a:prstGeom prst="rect">
            <a:avLst/>
          </a:prstGeom>
        </p:spPr>
      </p:pic>
      <p:pic>
        <p:nvPicPr>
          <p:cNvPr id="11" name="Grafika 10" descr="Słuchawka z wypełnieniem pełnym">
            <a:extLst>
              <a:ext uri="{FF2B5EF4-FFF2-40B4-BE49-F238E27FC236}">
                <a16:creationId xmlns:a16="http://schemas.microsoft.com/office/drawing/2014/main" id="{3B6DFA13-A7FF-4817-A3B1-A07A7A6C2B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24030" y="7922161"/>
            <a:ext cx="914400" cy="914400"/>
          </a:xfrm>
          <a:prstGeom prst="rect">
            <a:avLst/>
          </a:prstGeom>
        </p:spPr>
      </p:pic>
      <p:pic>
        <p:nvPicPr>
          <p:cNvPr id="14" name="Grafika 13" descr="Smartfon z wypełnieniem pełnym">
            <a:extLst>
              <a:ext uri="{FF2B5EF4-FFF2-40B4-BE49-F238E27FC236}">
                <a16:creationId xmlns:a16="http://schemas.microsoft.com/office/drawing/2014/main" id="{A0513E4F-E76C-4D4B-988A-D94FCE265A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24030" y="10275747"/>
            <a:ext cx="914400" cy="91440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7A5A6C8-97E7-44BB-9E18-9B76A69B6BD3}"/>
              </a:ext>
            </a:extLst>
          </p:cNvPr>
          <p:cNvSpPr txBox="1"/>
          <p:nvPr/>
        </p:nvSpPr>
        <p:spPr>
          <a:xfrm>
            <a:off x="3254774" y="10275747"/>
            <a:ext cx="1831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atin typeface="Arial" panose="020B0604020202020204" pitchFamily="34" charset="0"/>
                <a:cs typeface="Arial" panose="020B0604020202020204" pitchFamily="34" charset="0"/>
              </a:rPr>
              <a:t>Facebook: Budżet Obywatelski Województwa Łódzkiego 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1D359B27-5BC7-41C1-A60C-C3E3DFE0CD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615686" y="12886073"/>
            <a:ext cx="3807437" cy="981792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F1E7CEF2-9CD3-4A15-BB8E-FAD02C6924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23966" y="12593947"/>
            <a:ext cx="3834433" cy="156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68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C8D3D93-645E-7C3A-1D7C-5A7A0BD534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55" t="38676" r="20671" b="11240"/>
          <a:stretch/>
        </p:blipFill>
        <p:spPr>
          <a:xfrm>
            <a:off x="0" y="-1"/>
            <a:ext cx="26879550" cy="1511935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8D6EDE6-FE55-4956-8E7E-856161DC2DEA}"/>
              </a:ext>
            </a:extLst>
          </p:cNvPr>
          <p:cNvSpPr txBox="1"/>
          <p:nvPr/>
        </p:nvSpPr>
        <p:spPr>
          <a:xfrm>
            <a:off x="9474740" y="8891081"/>
            <a:ext cx="906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OpenSymbol" panose="05010000000000000000" pitchFamily="2" charset="2"/>
              <a:ea typeface="OpenSymbol" panose="05010000000000000000" pitchFamily="2" charset="2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27CDE42-7398-4B7A-9480-BB62C73B83ED}"/>
              </a:ext>
            </a:extLst>
          </p:cNvPr>
          <p:cNvSpPr txBox="1"/>
          <p:nvPr/>
        </p:nvSpPr>
        <p:spPr>
          <a:xfrm>
            <a:off x="1689653" y="1411356"/>
            <a:ext cx="11390243" cy="732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Czym jest Budżet Obywatelski Województwa Łódzkiego? </a:t>
            </a:r>
            <a:endParaRPr lang="pl-PL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Budżet Obywatelski dla Łódzkiego to </a:t>
            </a:r>
            <a:r>
              <a:rPr lang="pl-PL" sz="4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mln zł,</a:t>
            </a:r>
            <a:r>
              <a:rPr lang="pl-PL" sz="4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które oddajemy w ręce mieszkańców. To Wy zadecydujecie, jakie projekty zostaną zrealizowane. Wystarczy doskonały pomysł, odrobina zaangażowania oraz wsparcie rodziny, znajomych i sąsiadów. Wspólnie możecie zmieniać swoją okolicę. Napisanie projektu trwa tylko chwilę, ale jego efekty pozostaną z Wami na dłużej. 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B00F125-BFCE-4FA3-8F62-AC3768A1E26E}"/>
              </a:ext>
            </a:extLst>
          </p:cNvPr>
          <p:cNvSpPr txBox="1"/>
          <p:nvPr/>
        </p:nvSpPr>
        <p:spPr>
          <a:xfrm>
            <a:off x="1706781" y="8933740"/>
            <a:ext cx="10258029" cy="604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Oddajemy w Wasze ręce kompendium wiedzy o składaniu wniosków w Budżecie Obywatelskim Województwa Łódzkiego. Tu znajdziecie dokładne zasady pisania projektów, kilka dobrych rad i garść inspiracji. </a:t>
            </a:r>
          </a:p>
          <a:p>
            <a:endParaRPr lang="pl-PL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pl-PL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POWODZENIA!</a:t>
            </a:r>
          </a:p>
          <a:p>
            <a:endParaRPr lang="pl-PL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C9E6073-B2F6-4DE4-B279-914256130CC3}"/>
              </a:ext>
            </a:extLst>
          </p:cNvPr>
          <p:cNvSpPr txBox="1"/>
          <p:nvPr/>
        </p:nvSpPr>
        <p:spPr>
          <a:xfrm>
            <a:off x="14360987" y="13716001"/>
            <a:ext cx="735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 ZŁ DO WYKORZYSTANIA </a:t>
            </a:r>
          </a:p>
          <a:p>
            <a:pPr algn="ctr"/>
            <a:r>
              <a:rPr lang="pl-P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WASZE POMYSŁY!</a:t>
            </a:r>
          </a:p>
        </p:txBody>
      </p:sp>
      <p:sp>
        <p:nvSpPr>
          <p:cNvPr id="23" name="Odcinek koła 22">
            <a:extLst>
              <a:ext uri="{FF2B5EF4-FFF2-40B4-BE49-F238E27FC236}">
                <a16:creationId xmlns:a16="http://schemas.microsoft.com/office/drawing/2014/main" id="{7B1483E5-E6E2-437E-932A-B85C4BFD690C}"/>
              </a:ext>
            </a:extLst>
          </p:cNvPr>
          <p:cNvSpPr/>
          <p:nvPr/>
        </p:nvSpPr>
        <p:spPr>
          <a:xfrm rot="21254982">
            <a:off x="22907646" y="150243"/>
            <a:ext cx="8860410" cy="8658102"/>
          </a:xfrm>
          <a:prstGeom prst="chord">
            <a:avLst>
              <a:gd name="adj1" fmla="val 6102796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3A82EDD-5278-468E-A789-2DEF506BEF99}"/>
              </a:ext>
            </a:extLst>
          </p:cNvPr>
          <p:cNvSpPr txBox="1"/>
          <p:nvPr/>
        </p:nvSpPr>
        <p:spPr>
          <a:xfrm>
            <a:off x="22878115" y="2263527"/>
            <a:ext cx="4001435" cy="489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pl-PL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Szczegółowe informacje </a:t>
            </a:r>
          </a:p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pl-PL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dostępne są na stronie www.bo.lodzkie.pl. </a:t>
            </a:r>
          </a:p>
          <a:p>
            <a:pPr algn="r">
              <a:lnSpc>
                <a:spcPct val="106000"/>
              </a:lnSpc>
              <a:spcAft>
                <a:spcPts val="800"/>
              </a:spcAft>
            </a:pPr>
            <a:endParaRPr lang="pl-PL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pl-PL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Wasze pytania czekamy też pod adresem e-mail </a:t>
            </a:r>
            <a:r>
              <a:rPr lang="pl-PL" sz="28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bo@lodzkie.pl</a:t>
            </a:r>
            <a:endParaRPr lang="pl-PL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6CEFB31A-05D5-4129-B6D9-73BE1E51D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3593557" y="11833357"/>
            <a:ext cx="4695586" cy="18764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3C2F2DA-9857-4645-984F-A1C3A6DEC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0" b="98053" l="3109" r="97798">
                        <a14:foregroundMark x1="66839" y1="7073" x2="34067" y2="8825"/>
                        <a14:foregroundMark x1="34067" y1="8825" x2="7642" y2="17651"/>
                        <a14:foregroundMark x1="7642" y1="17651" x2="14119" y2="29591"/>
                        <a14:foregroundMark x1="14119" y1="29591" x2="26166" y2="37768"/>
                        <a14:foregroundMark x1="26166" y1="37768" x2="58161" y2="40753"/>
                        <a14:foregroundMark x1="58161" y1="40753" x2="81347" y2="30305"/>
                        <a14:foregroundMark x1="81347" y1="30305" x2="80829" y2="15120"/>
                        <a14:foregroundMark x1="80829" y1="15120" x2="62047" y2="8112"/>
                        <a14:foregroundMark x1="75648" y1="5905" x2="24611" y2="4867"/>
                        <a14:foregroundMark x1="66062" y1="4153" x2="48446" y2="5321"/>
                        <a14:foregroundMark x1="48446" y1="5321" x2="16062" y2="12330"/>
                        <a14:foregroundMark x1="11658" y1="8955" x2="20596" y2="36535"/>
                        <a14:foregroundMark x1="21503" y1="17132" x2="21891" y2="31603"/>
                        <a14:foregroundMark x1="28368" y1="28228" x2="8161" y2="28488"/>
                        <a14:foregroundMark x1="8161" y1="28488" x2="4922" y2="28034"/>
                        <a14:foregroundMark x1="8679" y1="16288" x2="16062" y2="9474"/>
                        <a14:foregroundMark x1="16062" y1="9474" x2="26036" y2="4997"/>
                        <a14:foregroundMark x1="5181" y1="11681" x2="17358" y2="5256"/>
                        <a14:foregroundMark x1="17358" y1="5256" x2="36917" y2="65"/>
                        <a14:foregroundMark x1="36917" y1="65" x2="54275" y2="260"/>
                        <a14:foregroundMark x1="54275" y1="260" x2="74482" y2="3310"/>
                        <a14:foregroundMark x1="74482" y1="3310" x2="88083" y2="10707"/>
                        <a14:foregroundMark x1="88083" y1="10707" x2="91969" y2="24594"/>
                        <a14:foregroundMark x1="90674" y1="28228" x2="93782" y2="22258"/>
                        <a14:foregroundMark x1="93782" y1="22258" x2="92746" y2="12459"/>
                        <a14:foregroundMark x1="92746" y1="12459" x2="87047" y2="7592"/>
                        <a14:foregroundMark x1="87047" y1="7592" x2="83161" y2="6554"/>
                        <a14:foregroundMark x1="31477" y1="15445" x2="27979" y2="30110"/>
                        <a14:foregroundMark x1="18782" y1="28877" x2="29016" y2="43348"/>
                        <a14:foregroundMark x1="9585" y1="34653" x2="25648" y2="43219"/>
                        <a14:foregroundMark x1="14767" y1="41986" x2="45725" y2="42245"/>
                        <a14:foregroundMark x1="45725" y1="42245" x2="72539" y2="41986"/>
                        <a14:foregroundMark x1="72539" y1="41986" x2="72539" y2="41986"/>
                        <a14:foregroundMark x1="16451" y1="41986" x2="35881" y2="43803"/>
                        <a14:foregroundMark x1="35881" y1="43803" x2="84845" y2="42180"/>
                        <a14:foregroundMark x1="22280" y1="45425" x2="73964" y2="46593"/>
                        <a14:foregroundMark x1="80699" y1="44062" x2="32124" y2="47307"/>
                        <a14:foregroundMark x1="32124" y1="47307" x2="21762" y2="45944"/>
                        <a14:foregroundMark x1="21762" y1="45944" x2="12565" y2="42310"/>
                        <a14:foregroundMark x1="12565" y1="42310" x2="3238" y2="28877"/>
                        <a14:foregroundMark x1="56606" y1="2790" x2="55959" y2="454"/>
                        <a14:foregroundMark x1="76684" y1="3504" x2="64378" y2="2596"/>
                        <a14:foregroundMark x1="64378" y1="2596" x2="27850" y2="5191"/>
                        <a14:foregroundMark x1="27850" y1="5191" x2="9197" y2="16742"/>
                        <a14:foregroundMark x1="9197" y1="16742" x2="5181" y2="29721"/>
                        <a14:foregroundMark x1="5181" y1="29721" x2="19948" y2="44711"/>
                        <a14:foregroundMark x1="19948" y1="44711" x2="69560" y2="60934"/>
                        <a14:foregroundMark x1="69560" y1="60934" x2="78368" y2="74108"/>
                        <a14:foregroundMark x1="78368" y1="74108" x2="76425" y2="84101"/>
                        <a14:foregroundMark x1="76425" y1="84101" x2="61658" y2="90915"/>
                        <a14:foregroundMark x1="61658" y1="90915" x2="26166" y2="87800"/>
                        <a14:foregroundMark x1="26166" y1="87800" x2="14637" y2="70604"/>
                        <a14:foregroundMark x1="14637" y1="70604" x2="41451" y2="58598"/>
                        <a14:foregroundMark x1="41451" y1="58598" x2="77979" y2="61518"/>
                        <a14:foregroundMark x1="77979" y1="61518" x2="89249" y2="77677"/>
                        <a14:foregroundMark x1="89249" y1="77677" x2="72798" y2="91499"/>
                        <a14:foregroundMark x1="72798" y1="91499" x2="27202" y2="88449"/>
                        <a14:foregroundMark x1="27202" y1="88449" x2="9067" y2="77742"/>
                        <a14:foregroundMark x1="9067" y1="77742" x2="12824" y2="63335"/>
                        <a14:foregroundMark x1="12824" y1="63335" x2="46891" y2="54899"/>
                        <a14:foregroundMark x1="46891" y1="54899" x2="72409" y2="54380"/>
                        <a14:foregroundMark x1="72409" y1="54380" x2="93264" y2="66905"/>
                        <a14:foregroundMark x1="93264" y1="66905" x2="91062" y2="85204"/>
                        <a14:foregroundMark x1="91062" y1="85204" x2="73705" y2="95912"/>
                        <a14:foregroundMark x1="73705" y1="95912" x2="27979" y2="91175"/>
                        <a14:foregroundMark x1="27979" y1="91175" x2="5829" y2="81181"/>
                        <a14:foregroundMark x1="5829" y1="81181" x2="7254" y2="70993"/>
                        <a14:foregroundMark x1="7254" y1="70993" x2="7642" y2="77612"/>
                        <a14:foregroundMark x1="7642" y1="77612" x2="7642" y2="77612"/>
                        <a14:foregroundMark x1="20855" y1="65023" x2="24223" y2="92472"/>
                        <a14:foregroundMark x1="40544" y1="55613" x2="6865" y2="62492"/>
                        <a14:foregroundMark x1="6865" y1="62492" x2="5181" y2="63141"/>
                        <a14:foregroundMark x1="46114" y1="53602" x2="14119" y2="57884"/>
                        <a14:foregroundMark x1="14119" y1="57884" x2="7902" y2="59896"/>
                        <a14:foregroundMark x1="43653" y1="52239" x2="11399" y2="57171"/>
                        <a14:foregroundMark x1="66839" y1="46074" x2="78886" y2="39714"/>
                        <a14:foregroundMark x1="78886" y1="39714" x2="85363" y2="32771"/>
                        <a14:foregroundMark x1="85363" y1="32771" x2="85492" y2="31927"/>
                        <a14:foregroundMark x1="59715" y1="46593" x2="80440" y2="46593"/>
                        <a14:foregroundMark x1="80440" y1="46593" x2="94560" y2="39130"/>
                        <a14:foregroundMark x1="94560" y1="39130" x2="97927" y2="32771"/>
                        <a14:foregroundMark x1="97927" y1="32771" x2="97798" y2="31927"/>
                        <a14:foregroundMark x1="72927" y1="64698" x2="74352" y2="87021"/>
                        <a14:foregroundMark x1="76295" y1="96366" x2="23964" y2="98053"/>
                        <a14:foregroundMark x1="71891" y1="87346" x2="14767" y2="87021"/>
                        <a14:foregroundMark x1="20855" y1="78975" x2="20855" y2="86632"/>
                        <a14:foregroundMark x1="4145" y1="77287" x2="7902" y2="89422"/>
                        <a14:foregroundMark x1="25648" y1="83452" x2="8290" y2="83452"/>
                        <a14:foregroundMark x1="30052" y1="83063" x2="4922" y2="83452"/>
                        <a14:foregroundMark x1="9974" y1="78975" x2="11528" y2="88125"/>
                        <a14:foregroundMark x1="11528" y1="88125" x2="21503" y2="83582"/>
                        <a14:foregroundMark x1="21503" y1="83582" x2="26036" y2="82738"/>
                        <a14:foregroundMark x1="5181" y1="81376" x2="8938" y2="87541"/>
                        <a14:foregroundMark x1="11658" y1="81181" x2="16839" y2="86827"/>
                        <a14:foregroundMark x1="17098" y1="82090" x2="21503" y2="87541"/>
                        <a14:foregroundMark x1="25648" y1="31084" x2="31736" y2="38287"/>
                        <a14:backgroundMark x1="6865" y1="1817" x2="3886" y2="5386"/>
                        <a14:backgroundMark x1="47021" y1="21544" x2="50130" y2="28034"/>
                        <a14:backgroundMark x1="55181" y1="72550" x2="55181" y2="725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29220" y="1799871"/>
            <a:ext cx="5718635" cy="1141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10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C8D3D93-645E-7C3A-1D7C-5A7A0BD53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6" t="38676" r="19244" b="11240"/>
          <a:stretch/>
        </p:blipFill>
        <p:spPr>
          <a:xfrm>
            <a:off x="0" y="-1"/>
            <a:ext cx="26879550" cy="15119351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FEB82CDC-874F-495A-A6E4-2C91662B45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l="80507"/>
          <a:stretch/>
        </p:blipFill>
        <p:spPr>
          <a:xfrm>
            <a:off x="-1905" y="0"/>
            <a:ext cx="901383" cy="185059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8D6EDE6-FE55-4956-8E7E-856161DC2DEA}"/>
              </a:ext>
            </a:extLst>
          </p:cNvPr>
          <p:cNvSpPr txBox="1"/>
          <p:nvPr/>
        </p:nvSpPr>
        <p:spPr>
          <a:xfrm>
            <a:off x="9474740" y="8891081"/>
            <a:ext cx="906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OpenSymbol" panose="05010000000000000000" pitchFamily="2" charset="2"/>
              <a:ea typeface="OpenSymbol" panose="05010000000000000000" pitchFamily="2" charset="2"/>
              <a:cs typeface="Arial" panose="020B0604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45CD118-D9CC-486B-B580-E99F48DB4E66}"/>
              </a:ext>
            </a:extLst>
          </p:cNvPr>
          <p:cNvSpPr txBox="1"/>
          <p:nvPr/>
        </p:nvSpPr>
        <p:spPr>
          <a:xfrm>
            <a:off x="4786434" y="568877"/>
            <a:ext cx="17306682" cy="910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sz="5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Najważniejsza decyzja: jaki projekt chcesz złożyć?</a:t>
            </a:r>
            <a:endParaRPr lang="pl-PL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04AD9B8-B261-4C48-ACF6-BDA078E6EBCE}"/>
              </a:ext>
            </a:extLst>
          </p:cNvPr>
          <p:cNvSpPr txBox="1"/>
          <p:nvPr/>
        </p:nvSpPr>
        <p:spPr>
          <a:xfrm>
            <a:off x="1514443" y="3910356"/>
            <a:ext cx="10464197" cy="554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  <a:tabLst>
                <a:tab pos="270510" algn="l"/>
              </a:tabLst>
            </a:pPr>
            <a:r>
              <a:rPr lang="pl-PL" sz="3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Zadania inwestycyjne, tzw. „twarde”</a:t>
            </a:r>
            <a:r>
              <a:rPr lang="pl-PL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na przykład:</a:t>
            </a:r>
            <a:endParaRPr lang="pl-PL" sz="32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pl-P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budowa, przebudowa, rozbudowa lub remont nieruchomości </a:t>
            </a:r>
            <a:r>
              <a:rPr lang="pl-PL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stanowiących własność Województwa Łódzkiego</a:t>
            </a:r>
            <a:r>
              <a:rPr lang="pl-P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pl-PL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zakup inwestycyjny dotyczący działalności wojewódzkich samorządowych jednostek organizacyjnych.</a:t>
            </a:r>
            <a:endParaRPr lang="pl-PL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  <a:tabLst>
                <a:tab pos="270510" algn="l"/>
              </a:tabLst>
            </a:pPr>
            <a:r>
              <a:rPr lang="pl-P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</a:t>
            </a:r>
            <a:endParaRPr lang="pl-PL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AB7AD39-0D87-44AA-A0AE-9630C91E9F9E}"/>
              </a:ext>
            </a:extLst>
          </p:cNvPr>
          <p:cNvSpPr txBox="1"/>
          <p:nvPr/>
        </p:nvSpPr>
        <p:spPr>
          <a:xfrm>
            <a:off x="3466549" y="1824954"/>
            <a:ext cx="19092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Zanim zaczniesz pisać projekt, musisz zastanowić się, jaki ma mieć charakter. </a:t>
            </a:r>
            <a:r>
              <a:rPr lang="pl-PL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wpłynie na zakres zadania, szanse jego realizacji i kwotę, jaką możesz wydać. </a:t>
            </a:r>
            <a:endParaRPr lang="pl-PL" sz="3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38EE307-03E1-42CB-A325-719647A35705}"/>
              </a:ext>
            </a:extLst>
          </p:cNvPr>
          <p:cNvSpPr txBox="1"/>
          <p:nvPr/>
        </p:nvSpPr>
        <p:spPr>
          <a:xfrm>
            <a:off x="15179040" y="3910356"/>
            <a:ext cx="9198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Zadania </a:t>
            </a:r>
            <a:r>
              <a:rPr lang="pl-PL" sz="36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nieinwestycyjne</a:t>
            </a:r>
            <a:r>
              <a:rPr lang="pl-PL" sz="3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tzw. „miękkie”</a:t>
            </a:r>
            <a:r>
              <a:rPr lang="pl-PL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takie, które mają na celu integrację lokalnych społeczności, promowanie aktywności sportowej oraz działania edukacyjne lub społeczne.</a:t>
            </a:r>
          </a:p>
          <a:p>
            <a:endParaRPr lang="pl-PL" dirty="0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2D507CB1-E2B9-4B04-ADD0-757164BB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68795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3364861C-CDE1-4212-B47D-F7914B4D0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17" b="98917" l="825" r="98186">
                        <a14:foregroundMark x1="41072" y1="69917" x2="14722" y2="70833"/>
                        <a14:foregroundMark x1="14722" y1="70833" x2="13237" y2="69667"/>
                        <a14:foregroundMark x1="27711" y1="34000" x2="19175" y2="44167"/>
                        <a14:foregroundMark x1="19175" y1="44167" x2="10887" y2="74167"/>
                        <a14:foregroundMark x1="10887" y1="74167" x2="9485" y2="92167"/>
                        <a14:foregroundMark x1="47711" y1="5417" x2="31423" y2="16833"/>
                        <a14:foregroundMark x1="31423" y1="16833" x2="30845" y2="17833"/>
                        <a14:foregroundMark x1="15464" y1="40417" x2="9155" y2="52750"/>
                        <a14:foregroundMark x1="9155" y1="52750" x2="2186" y2="87417"/>
                        <a14:foregroundMark x1="2186" y1="87417" x2="1278" y2="98917"/>
                        <a14:foregroundMark x1="3340" y1="72833" x2="825" y2="87000"/>
                        <a14:foregroundMark x1="825" y1="87000" x2="825" y2="87083"/>
                        <a14:foregroundMark x1="63423" y1="94417" x2="76907" y2="86500"/>
                        <a14:foregroundMark x1="76907" y1="86500" x2="82309" y2="49667"/>
                        <a14:foregroundMark x1="82309" y1="49667" x2="71794" y2="19417"/>
                        <a14:foregroundMark x1="71794" y1="19417" x2="61897" y2="34000"/>
                        <a14:foregroundMark x1="61897" y1="34000" x2="61361" y2="94083"/>
                        <a14:foregroundMark x1="61361" y1="94083" x2="61361" y2="94083"/>
                        <a14:foregroundMark x1="56990" y1="11750" x2="58722" y2="90333"/>
                        <a14:foregroundMark x1="53196" y1="18750" x2="54474" y2="70250"/>
                        <a14:foregroundMark x1="64825" y1="14667" x2="84330" y2="38083"/>
                        <a14:foregroundMark x1="84330" y1="38083" x2="94887" y2="90917"/>
                        <a14:foregroundMark x1="69856" y1="12750" x2="89072" y2="40083"/>
                        <a14:foregroundMark x1="89072" y1="40083" x2="98144" y2="89417"/>
                        <a14:foregroundMark x1="98144" y1="89417" x2="98186" y2="92167"/>
                        <a14:foregroundMark x1="66887" y1="8250" x2="83010" y2="25167"/>
                        <a14:foregroundMark x1="83010" y1="25167" x2="96000" y2="69000"/>
                        <a14:foregroundMark x1="97237" y1="69917" x2="94804" y2="54083"/>
                        <a14:foregroundMark x1="94804" y1="54083" x2="85814" y2="33583"/>
                        <a14:foregroundMark x1="85814" y1="33583" x2="72371" y2="14667"/>
                        <a14:foregroundMark x1="63423" y1="28667" x2="93773" y2="92167"/>
                        <a14:foregroundMark x1="60742" y1="26750" x2="71464" y2="67750"/>
                        <a14:foregroundMark x1="51464" y1="42000" x2="51299" y2="69000"/>
                        <a14:foregroundMark x1="85938" y1="54083" x2="88289" y2="82333"/>
                        <a14:foregroundMark x1="78351" y1="18750" x2="71918" y2="10833"/>
                        <a14:foregroundMark x1="69732" y1="10500" x2="78598" y2="19417"/>
                        <a14:foregroundMark x1="78598" y1="19417" x2="78845" y2="19417"/>
                        <a14:foregroundMark x1="78680" y1="17167" x2="73649" y2="12417"/>
                        <a14:foregroundMark x1="80082" y1="21917" x2="85773" y2="30833"/>
                        <a14:backgroundMark x1="50227" y1="4167" x2="50227" y2="10167"/>
                        <a14:backgroundMark x1="50227" y1="67417" x2="49732" y2="99500"/>
                        <a14:backgroundMark x1="49732" y1="99500" x2="49732" y2="99500"/>
                        <a14:backgroundMark x1="50227" y1="9250" x2="50227" y2="42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76737" y="7735861"/>
            <a:ext cx="14904717" cy="7375529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E5FF0451-CD0C-4E51-A6C8-861BE5016D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t="50413"/>
          <a:stretch/>
        </p:blipFill>
        <p:spPr>
          <a:xfrm rot="10800000">
            <a:off x="0" y="14201686"/>
            <a:ext cx="4624244" cy="917664"/>
          </a:xfrm>
          <a:prstGeom prst="rect">
            <a:avLst/>
          </a:prstGeom>
        </p:spPr>
      </p:pic>
      <p:sp>
        <p:nvSpPr>
          <p:cNvPr id="35" name="pole tekstowe 34">
            <a:extLst>
              <a:ext uri="{FF2B5EF4-FFF2-40B4-BE49-F238E27FC236}">
                <a16:creationId xmlns:a16="http://schemas.microsoft.com/office/drawing/2014/main" id="{9AA8E5C7-E6AB-427C-93BB-1B0C1CCE9FEC}"/>
              </a:ext>
            </a:extLst>
          </p:cNvPr>
          <p:cNvSpPr txBox="1"/>
          <p:nvPr/>
        </p:nvSpPr>
        <p:spPr>
          <a:xfrm>
            <a:off x="821834" y="10423996"/>
            <a:ext cx="76048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Pamiętaj, że Twój projekt będzie realizowany w 2026 roku. </a:t>
            </a:r>
          </a:p>
          <a:p>
            <a:endParaRPr lang="pl-PL" dirty="0"/>
          </a:p>
        </p:txBody>
      </p:sp>
      <p:pic>
        <p:nvPicPr>
          <p:cNvPr id="37" name="Grafika 36" descr="Wykrzyknik z wypełnieniem pełnym">
            <a:extLst>
              <a:ext uri="{FF2B5EF4-FFF2-40B4-BE49-F238E27FC236}">
                <a16:creationId xmlns:a16="http://schemas.microsoft.com/office/drawing/2014/main" id="{CB8F8837-192A-403C-B293-F6FF9B06A2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468569" y="10003767"/>
            <a:ext cx="2112961" cy="2112961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C0EFAEF5-048E-427E-9464-633DC3E71E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r="79889"/>
          <a:stretch/>
        </p:blipFill>
        <p:spPr>
          <a:xfrm rot="5400000">
            <a:off x="5077136" y="13748794"/>
            <a:ext cx="917664" cy="1823448"/>
          </a:xfrm>
          <a:prstGeom prst="rect">
            <a:avLst/>
          </a:prstGeom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202C05D0-1BE6-4453-B6A9-F9B317D6A4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l="60039" r="19836"/>
          <a:stretch/>
        </p:blipFill>
        <p:spPr>
          <a:xfrm rot="5400000">
            <a:off x="6899945" y="13756010"/>
            <a:ext cx="917665" cy="1822172"/>
          </a:xfrm>
          <a:prstGeom prst="rect">
            <a:avLst/>
          </a:prstGeom>
        </p:spPr>
      </p:pic>
      <p:pic>
        <p:nvPicPr>
          <p:cNvPr id="40" name="Obraz 39">
            <a:extLst>
              <a:ext uri="{FF2B5EF4-FFF2-40B4-BE49-F238E27FC236}">
                <a16:creationId xmlns:a16="http://schemas.microsoft.com/office/drawing/2014/main" id="{55B31EC7-A125-4AE1-A181-ED6E7C31A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l="79862"/>
          <a:stretch/>
        </p:blipFill>
        <p:spPr>
          <a:xfrm rot="16200000">
            <a:off x="8721509" y="13756620"/>
            <a:ext cx="917668" cy="1820954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7507EB07-570B-471C-BC49-8A13598EA5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l="60039" b="49639"/>
          <a:stretch/>
        </p:blipFill>
        <p:spPr>
          <a:xfrm>
            <a:off x="10090820" y="14215897"/>
            <a:ext cx="1822174" cy="91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4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C8D3D93-645E-7C3A-1D7C-5A7A0BD534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76" t="38676" r="19244" b="11240"/>
          <a:stretch/>
        </p:blipFill>
        <p:spPr>
          <a:xfrm>
            <a:off x="0" y="-1"/>
            <a:ext cx="26879550" cy="1511935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8D6EDE6-FE55-4956-8E7E-856161DC2DEA}"/>
              </a:ext>
            </a:extLst>
          </p:cNvPr>
          <p:cNvSpPr txBox="1"/>
          <p:nvPr/>
        </p:nvSpPr>
        <p:spPr>
          <a:xfrm>
            <a:off x="9474740" y="8891081"/>
            <a:ext cx="906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OpenSymbol" panose="05010000000000000000" pitchFamily="2" charset="2"/>
              <a:ea typeface="OpenSymbol" panose="05010000000000000000" pitchFamily="2" charset="2"/>
              <a:cs typeface="Arial" panose="020B0604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E5C9589-5F8F-4EE6-B9FB-6FC9F6D801DF}"/>
              </a:ext>
            </a:extLst>
          </p:cNvPr>
          <p:cNvSpPr txBox="1"/>
          <p:nvPr/>
        </p:nvSpPr>
        <p:spPr>
          <a:xfrm>
            <a:off x="6719888" y="689550"/>
            <a:ext cx="13439774" cy="910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  <a:tabLst>
                <a:tab pos="270510" algn="l"/>
              </a:tabLst>
            </a:pPr>
            <a:r>
              <a:rPr lang="pl-PL" sz="5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Projekt </a:t>
            </a:r>
            <a:r>
              <a:rPr lang="pl-PL" sz="5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subregionalny</a:t>
            </a:r>
            <a:r>
              <a:rPr lang="pl-PL" sz="5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czy wojewódzki?</a:t>
            </a:r>
            <a:endParaRPr lang="pl-PL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70E23E4-49C2-4A39-B3AE-1C141C96848F}"/>
              </a:ext>
            </a:extLst>
          </p:cNvPr>
          <p:cNvSpPr txBox="1"/>
          <p:nvPr/>
        </p:nvSpPr>
        <p:spPr>
          <a:xfrm>
            <a:off x="1279984" y="3938588"/>
            <a:ext cx="11854991" cy="8422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tabLst>
                <a:tab pos="270510" algn="l"/>
              </a:tabLst>
            </a:pPr>
            <a:r>
              <a:rPr lang="pl-PL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SUBREGIONY: </a:t>
            </a:r>
            <a:endParaRPr lang="pl-PL" sz="28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  <a:tabLst>
                <a:tab pos="270510" algn="l"/>
              </a:tabLst>
            </a:pPr>
            <a:r>
              <a:rPr lang="pl-PL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pl-PL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pl-PL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SIERADZKI</a:t>
            </a:r>
            <a:r>
              <a:rPr lang="pl-PL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obejmujący powiaty łaski, pajęczański, poddębicki, sieradzki, wieluński, wieruszowski oraz zduńskowolski</a:t>
            </a:r>
          </a:p>
          <a:p>
            <a:pPr lvl="0">
              <a:tabLst>
                <a:tab pos="270510" algn="l"/>
              </a:tabLst>
            </a:pPr>
            <a:endParaRPr lang="pl-PL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pl-PL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SKIERNIEWICKI</a:t>
            </a:r>
            <a:r>
              <a:rPr lang="pl-PL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obejmujący powiaty kutnowski, łęczycki, łowicki, rawski, skierniewicki oraz miasto Skierniewice</a:t>
            </a:r>
          </a:p>
          <a:p>
            <a:pPr lvl="0">
              <a:tabLst>
                <a:tab pos="270510" algn="l"/>
              </a:tabLst>
            </a:pPr>
            <a:endParaRPr lang="pl-PL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pl-PL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PIOTRKOWSKI</a:t>
            </a:r>
            <a:r>
              <a:rPr lang="pl-PL" sz="32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obejmujący powiaty bełchatowski, opoczyński, piotrkowski, miasto Piotrków Trybunalski, radomszczański, tomaszowski</a:t>
            </a:r>
          </a:p>
          <a:p>
            <a:pPr lvl="0">
              <a:tabLst>
                <a:tab pos="270510" algn="l"/>
              </a:tabLst>
            </a:pPr>
            <a:endParaRPr lang="pl-PL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pl-PL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ŁÓDZKI</a:t>
            </a:r>
            <a:r>
              <a:rPr lang="pl-PL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obejmujący powiaty brzeziński, łódzki wschodni, pabianicki oraz zgierski</a:t>
            </a:r>
          </a:p>
          <a:p>
            <a:pPr lvl="0">
              <a:tabLst>
                <a:tab pos="270510" algn="l"/>
              </a:tabLst>
            </a:pPr>
            <a:endParaRPr lang="pl-PL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pl-PL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MIASTO</a:t>
            </a:r>
            <a:r>
              <a:rPr lang="pl-PL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ŁÓDŹ</a:t>
            </a:r>
            <a:endParaRPr lang="pl-PL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A8EFC97-4B2B-4F20-A251-5AE06FF33A01}"/>
              </a:ext>
            </a:extLst>
          </p:cNvPr>
          <p:cNvSpPr txBox="1"/>
          <p:nvPr/>
        </p:nvSpPr>
        <p:spPr>
          <a:xfrm>
            <a:off x="1968817" y="1646577"/>
            <a:ext cx="229419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potrzeby składania projektów i głosowania, Województwo Łódzkie zostało podzielone na </a:t>
            </a:r>
          </a:p>
          <a:p>
            <a:pPr algn="ctr"/>
            <a:r>
              <a:rPr lang="pl-PL" sz="3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subregionów</a:t>
            </a:r>
            <a:r>
              <a:rPr lang="pl-P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 których będziesz konkurować z innymi wnioskodawcami o głosy mieszkańców. Każdy z subregionów obejmuje kilka powiatów. Wyjątkiem jest Łódź, która funkcjonuje jako osobny subregion</a:t>
            </a:r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endParaRPr lang="pl-PL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AD535BA0-0211-422D-82C9-B8CE6F471CBC}"/>
              </a:ext>
            </a:extLst>
          </p:cNvPr>
          <p:cNvSpPr txBox="1"/>
          <p:nvPr/>
        </p:nvSpPr>
        <p:spPr>
          <a:xfrm>
            <a:off x="1279984" y="12817049"/>
            <a:ext cx="1454617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Możesz złożyć też </a:t>
            </a:r>
            <a:r>
              <a:rPr lang="pl-PL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PROJEKT WOJEWÓDZKI </a:t>
            </a:r>
            <a:r>
              <a:rPr lang="pl-PL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do tej puli trafią zadania wymagające większych nakładów finansowych lub te, które swoim zasięgiem obejmą cały region</a:t>
            </a:r>
            <a:r>
              <a:rPr lang="pl-PL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endParaRPr lang="pl-PL" dirty="0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398C53E-85FD-4B62-AE47-82E94862DD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90" b="84706" l="407" r="56918">
                        <a14:foregroundMark x1="42777" y1="9490" x2="32248" y2="13490"/>
                        <a14:foregroundMark x1="32248" y1="13490" x2="14395" y2="32471"/>
                        <a14:foregroundMark x1="14395" y1="32471" x2="6460" y2="67059"/>
                        <a14:foregroundMark x1="39980" y1="34275" x2="15972" y2="73255"/>
                        <a14:foregroundMark x1="15972" y1="73255" x2="7172" y2="78667"/>
                        <a14:foregroundMark x1="47762" y1="77725" x2="4832" y2="82275"/>
                        <a14:foregroundMark x1="10885" y1="44078" x2="6511" y2="51843"/>
                        <a14:foregroundMark x1="6511" y1="51843" x2="407" y2="73647"/>
                        <a14:foregroundMark x1="6307" y1="51059" x2="1272" y2="67216"/>
                        <a14:foregroundMark x1="1272" y1="67216" x2="1272" y2="67451"/>
                        <a14:foregroundMark x1="6612" y1="48392" x2="1882" y2="64549"/>
                        <a14:foregroundMark x1="7070" y1="49725" x2="560" y2="65176"/>
                        <a14:foregroundMark x1="560" y1="65176" x2="560" y2="65176"/>
                        <a14:foregroundMark x1="6002" y1="49725" x2="712" y2="67059"/>
                        <a14:foregroundMark x1="6155" y1="50196" x2="763" y2="64078"/>
                        <a14:foregroundMark x1="763" y1="64078" x2="712" y2="65412"/>
                        <a14:foregroundMark x1="1729" y1="84784" x2="36826" y2="80392"/>
                        <a14:foregroundMark x1="36826" y1="80392" x2="44659" y2="82275"/>
                        <a14:foregroundMark x1="43184" y1="83373" x2="48830" y2="82039"/>
                        <a14:foregroundMark x1="48830" y1="82039" x2="51221" y2="63216"/>
                        <a14:foregroundMark x1="51221" y1="63216" x2="49695" y2="28314"/>
                        <a14:foregroundMark x1="19430" y1="56314" x2="30519" y2="82980"/>
                        <a14:foregroundMark x1="12055" y1="71843" x2="40387" y2="70196"/>
                        <a14:foregroundMark x1="24008" y1="64941" x2="34842" y2="62039"/>
                        <a14:foregroundMark x1="34842" y1="62039" x2="48067" y2="44784"/>
                        <a14:foregroundMark x1="48067" y1="44784" x2="48169" y2="31059"/>
                        <a14:foregroundMark x1="48169" y1="31059" x2="47508" y2="29255"/>
                        <a14:foregroundMark x1="50712" y1="34039" x2="56409" y2="71608"/>
                        <a14:foregroundMark x1="56409" y1="71608" x2="56918" y2="73412"/>
                        <a14:foregroundMark x1="54730" y1="1490" x2="53967" y2="16078"/>
                      </a14:backgroundRemoval>
                    </a14:imgEffect>
                  </a14:imgLayer>
                </a14:imgProps>
              </a:ext>
            </a:extLst>
          </a:blip>
          <a:srcRect r="43862" b="12947"/>
          <a:stretch/>
        </p:blipFill>
        <p:spPr>
          <a:xfrm>
            <a:off x="16499785" y="4680792"/>
            <a:ext cx="10379764" cy="10438558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7F741C82-92FC-4421-A506-5F8E8E4CC8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r="79914"/>
          <a:stretch/>
        </p:blipFill>
        <p:spPr>
          <a:xfrm rot="10800000">
            <a:off x="-1" y="12787308"/>
            <a:ext cx="943169" cy="1876400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93B1512B-4E93-4814-B879-3AD9D78750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t="51086"/>
          <a:stretch/>
        </p:blipFill>
        <p:spPr>
          <a:xfrm rot="16200000">
            <a:off x="24166584" y="1871803"/>
            <a:ext cx="4537678" cy="88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63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C8D3D93-645E-7C3A-1D7C-5A7A0BD53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6" t="38676" r="19244" b="11240"/>
          <a:stretch/>
        </p:blipFill>
        <p:spPr>
          <a:xfrm>
            <a:off x="0" y="-1"/>
            <a:ext cx="26879550" cy="1511935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8D6EDE6-FE55-4956-8E7E-856161DC2DEA}"/>
              </a:ext>
            </a:extLst>
          </p:cNvPr>
          <p:cNvSpPr txBox="1"/>
          <p:nvPr/>
        </p:nvSpPr>
        <p:spPr>
          <a:xfrm>
            <a:off x="9474740" y="8891081"/>
            <a:ext cx="906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OpenSymbol" panose="05010000000000000000" pitchFamily="2" charset="2"/>
              <a:ea typeface="OpenSymbol" panose="05010000000000000000" pitchFamily="2" charset="2"/>
              <a:cs typeface="Arial" panose="020B0604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C8E231A-0435-477F-AC23-401083495656}"/>
              </a:ext>
            </a:extLst>
          </p:cNvPr>
          <p:cNvSpPr txBox="1"/>
          <p:nvPr/>
        </p:nvSpPr>
        <p:spPr>
          <a:xfrm>
            <a:off x="8155161" y="328246"/>
            <a:ext cx="105692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effectLst/>
                <a:latin typeface="Arial" panose="020B0604020202020204" pitchFamily="34" charset="0"/>
                <a:ea typeface="Amiri" panose="00000500000000000000" pitchFamily="2" charset="-78"/>
                <a:cs typeface="Arial" panose="020B0604020202020204" pitchFamily="34" charset="0"/>
              </a:rPr>
              <a:t>Ile możesz wydać?</a:t>
            </a:r>
            <a:endParaRPr lang="pl-PL" sz="8000" dirty="0">
              <a:effectLst/>
              <a:latin typeface="Arial" panose="020B0604020202020204" pitchFamily="34" charset="0"/>
              <a:ea typeface="Amiri" panose="00000500000000000000" pitchFamily="2" charset="-78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CD16BF8-CAE6-41FB-98AE-24E766DA5067}"/>
              </a:ext>
            </a:extLst>
          </p:cNvPr>
          <p:cNvSpPr txBox="1"/>
          <p:nvPr/>
        </p:nvSpPr>
        <p:spPr>
          <a:xfrm>
            <a:off x="1266094" y="2254549"/>
            <a:ext cx="23915076" cy="692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  <a:tabLst>
                <a:tab pos="270510" algn="l"/>
              </a:tabLst>
            </a:pPr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Budżet Obywatelski Województwa Łódzkiego to w sumie </a:t>
            </a:r>
            <a:r>
              <a:rPr lang="pl-PL" sz="4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aż 8 mln złotych</a:t>
            </a:r>
            <a:r>
              <a:rPr lang="pl-PL" sz="4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</a:t>
            </a:r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Żeby zrealizować jak najwięcej Waszych projektów, wprowadzamy limit wydatków dla każdego zadania: 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  <a:tabLst>
                <a:tab pos="270510" algn="l"/>
              </a:tabLst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  <a:tabLst>
                <a:tab pos="270510" algn="l"/>
              </a:tabLst>
            </a:pPr>
            <a:r>
              <a:rPr lang="pl-P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Jeżeli Twój projekt dotyczy remontu lub inwestycji, </a:t>
            </a:r>
            <a:r>
              <a:rPr lang="pl-PL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maksymalnie </a:t>
            </a:r>
            <a:r>
              <a:rPr lang="pl-P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możesz wydać:</a:t>
            </a:r>
          </a:p>
          <a:p>
            <a:pPr marL="342900" lvl="0" indent="-342900" algn="just">
              <a:lnSpc>
                <a:spcPct val="106000"/>
              </a:lnSpc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pl-P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puli wojewódzkiej: 1 000 000 zł </a:t>
            </a:r>
          </a:p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pl-P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puli </a:t>
            </a:r>
            <a:r>
              <a:rPr lang="pl-PL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subregionalnej</a:t>
            </a:r>
            <a:r>
              <a:rPr lang="pl-P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120 000 zł 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  <a:tabLst>
                <a:tab pos="270510" algn="l"/>
              </a:tabLst>
            </a:pPr>
            <a:r>
              <a:rPr lang="pl-P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  <a:tabLst>
                <a:tab pos="270510" algn="l"/>
              </a:tabLst>
            </a:pPr>
            <a:r>
              <a:rPr lang="pl-P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Jeśli chcesz zorganizować piknik, wydarzenie kulturalne czy turniej sportowy, </a:t>
            </a:r>
            <a:r>
              <a:rPr lang="pl-PL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maksymalnie</a:t>
            </a:r>
            <a:r>
              <a:rPr lang="pl-P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możesz wydać: </a:t>
            </a:r>
          </a:p>
          <a:p>
            <a:pPr marL="342900" lvl="0" indent="-342900" algn="just">
              <a:lnSpc>
                <a:spcPct val="106000"/>
              </a:lnSpc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pl-P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puli wojewódzkiej: 100 000 zł </a:t>
            </a:r>
          </a:p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pl-P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puli </a:t>
            </a:r>
            <a:r>
              <a:rPr lang="pl-PL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subregionalnej</a:t>
            </a:r>
            <a:r>
              <a:rPr lang="pl-P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60 000 zł </a:t>
            </a:r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A662800-8A54-488D-9758-7A920FD03D05}"/>
              </a:ext>
            </a:extLst>
          </p:cNvPr>
          <p:cNvSpPr txBox="1"/>
          <p:nvPr/>
        </p:nvSpPr>
        <p:spPr>
          <a:xfrm>
            <a:off x="1266094" y="9260413"/>
            <a:ext cx="227454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Wiesz już, jaki charakter będzie miało Twoje zadanie, gdzie będziesz je realizować i ile pieniędzy masz do dyspozycji? </a:t>
            </a:r>
            <a:r>
              <a:rPr lang="pl-PL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Czas napisać projekt! </a:t>
            </a:r>
          </a:p>
          <a:p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2660CC10-3FBE-42CE-91A8-4AF56E7DE2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l="79633"/>
          <a:stretch/>
        </p:blipFill>
        <p:spPr>
          <a:xfrm>
            <a:off x="-18150" y="-1"/>
            <a:ext cx="956350" cy="18764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2C70FE4-E228-4501-8C90-6FC8D8C1B9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 rot="10800000">
            <a:off x="-18150" y="14227160"/>
            <a:ext cx="4465308" cy="89219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A8DA6B34-5DF5-4B5A-B8DB-733EB1080A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7167" l="783" r="48517">
                        <a14:foregroundMark x1="41886" y1="19500" x2="22529" y2="51583"/>
                        <a14:foregroundMark x1="22529" y1="51583" x2="24382" y2="77583"/>
                        <a14:foregroundMark x1="24382" y1="77583" x2="36656" y2="43167"/>
                        <a14:foregroundMark x1="36656" y1="43167" x2="28995" y2="30333"/>
                        <a14:foregroundMark x1="28995" y1="30333" x2="27224" y2="29083"/>
                        <a14:foregroundMark x1="42298" y1="5667" x2="42875" y2="68583"/>
                        <a14:foregroundMark x1="42875" y1="68583" x2="39333" y2="86000"/>
                        <a14:foregroundMark x1="39333" y1="86000" x2="7825" y2="86750"/>
                        <a14:foregroundMark x1="10091" y1="62083" x2="2677" y2="97167"/>
                        <a14:foregroundMark x1="988" y1="95083" x2="783" y2="96333"/>
                        <a14:foregroundMark x1="41680" y1="11500" x2="45181" y2="667"/>
                        <a14:foregroundMark x1="45181" y1="667" x2="45181" y2="667"/>
                        <a14:foregroundMark x1="45387" y1="5250" x2="48517" y2="5250"/>
                      </a14:backgroundRemoval>
                    </a14:imgEffect>
                  </a14:imgLayer>
                </a14:imgProps>
              </a:ext>
            </a:extLst>
          </a:blip>
          <a:srcRect t="457" r="52197" b="-457"/>
          <a:stretch/>
        </p:blipFill>
        <p:spPr>
          <a:xfrm>
            <a:off x="21221486" y="9348192"/>
            <a:ext cx="5658064" cy="584993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A8732D4-AA1C-4D1C-90D4-DC3AC9FAF50A}"/>
              </a:ext>
            </a:extLst>
          </p:cNvPr>
          <p:cNvSpPr txBox="1"/>
          <p:nvPr/>
        </p:nvSpPr>
        <p:spPr>
          <a:xfrm>
            <a:off x="21221486" y="11855681"/>
            <a:ext cx="542778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Czy wiesz, że możesz zgłosić dowolną liczbę zadań? W tym przypadku ogranicza Cię jedynie wyobraźnia </a:t>
            </a:r>
            <a:r>
              <a:rPr lang="pl-PL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egoe UI Emoji" panose="020B0502040204020203" pitchFamily="34" charset="0"/>
              </a:rPr>
              <a:t>😊</a:t>
            </a:r>
            <a:r>
              <a:rPr lang="pl-PL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endParaRPr lang="pl-PL" dirty="0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8EE87269-1A40-479F-9FC1-BBFE46F6BF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r="79953"/>
          <a:stretch/>
        </p:blipFill>
        <p:spPr>
          <a:xfrm rot="5400000">
            <a:off x="4908457" y="13784011"/>
            <a:ext cx="892190" cy="1778488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50B471EF-9B36-42E1-821B-38728B1AAC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l="60039" r="19996"/>
          <a:stretch/>
        </p:blipFill>
        <p:spPr>
          <a:xfrm rot="5400000">
            <a:off x="6688766" y="13785833"/>
            <a:ext cx="888547" cy="177848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74B14AAE-07BE-45B5-93D8-37330A5D2A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 rot="10800000">
            <a:off x="8035362" y="14230108"/>
            <a:ext cx="4450566" cy="889242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8035967B-B5B3-463A-8D9F-AA9C0F9D0F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l="80020"/>
          <a:stretch/>
        </p:blipFill>
        <p:spPr>
          <a:xfrm rot="16200000">
            <a:off x="12995151" y="13785484"/>
            <a:ext cx="889245" cy="1778488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9A88A587-E278-4D22-BCBE-011404E136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r="80052"/>
          <a:stretch/>
        </p:blipFill>
        <p:spPr>
          <a:xfrm rot="5400000">
            <a:off x="14737569" y="13786196"/>
            <a:ext cx="887820" cy="1778488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148036BB-C0BC-4D6F-96E5-2C267D786C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t="51255"/>
          <a:stretch/>
        </p:blipFill>
        <p:spPr>
          <a:xfrm rot="10800000">
            <a:off x="16068299" y="14231502"/>
            <a:ext cx="4558007" cy="88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11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C8D3D93-645E-7C3A-1D7C-5A7A0BD53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6" t="38676" r="19244" b="11240"/>
          <a:stretch/>
        </p:blipFill>
        <p:spPr>
          <a:xfrm>
            <a:off x="0" y="-1"/>
            <a:ext cx="26879550" cy="1511935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8D6EDE6-FE55-4956-8E7E-856161DC2DEA}"/>
              </a:ext>
            </a:extLst>
          </p:cNvPr>
          <p:cNvSpPr txBox="1"/>
          <p:nvPr/>
        </p:nvSpPr>
        <p:spPr>
          <a:xfrm>
            <a:off x="9474740" y="8891081"/>
            <a:ext cx="906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OpenSymbol" panose="05010000000000000000" pitchFamily="2" charset="2"/>
              <a:ea typeface="OpenSymbol" panose="05010000000000000000" pitchFamily="2" charset="2"/>
              <a:cs typeface="Arial" panose="020B0604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A9DCC56-44DA-44E6-8E99-F9627E023391}"/>
              </a:ext>
            </a:extLst>
          </p:cNvPr>
          <p:cNvSpPr txBox="1"/>
          <p:nvPr/>
        </p:nvSpPr>
        <p:spPr>
          <a:xfrm>
            <a:off x="7527977" y="481465"/>
            <a:ext cx="11823596" cy="1425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sz="8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Czas na praktykę!</a:t>
            </a:r>
            <a:endParaRPr lang="pl-PL" sz="8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AE81F73-1607-4034-BF71-CE2FDD224BFB}"/>
              </a:ext>
            </a:extLst>
          </p:cNvPr>
          <p:cNvSpPr txBox="1"/>
          <p:nvPr/>
        </p:nvSpPr>
        <p:spPr>
          <a:xfrm>
            <a:off x="3123467" y="1907305"/>
            <a:ext cx="20632615" cy="1350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Żeby zgłosić swój projekt do Budżetu Obywatelskiego Województwa Łódzkiego, musisz wypełnić </a:t>
            </a:r>
            <a:r>
              <a:rPr lang="pl-PL" sz="4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oficjalny formularz zgłoszeniowy</a:t>
            </a:r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Bez obaw! Zajmie Ci to tylko kilka minut.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96D418E-7CB3-480F-8367-709500D6F48F}"/>
              </a:ext>
            </a:extLst>
          </p:cNvPr>
          <p:cNvSpPr txBox="1"/>
          <p:nvPr/>
        </p:nvSpPr>
        <p:spPr>
          <a:xfrm>
            <a:off x="896520" y="4233133"/>
            <a:ext cx="10123610" cy="5691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Możesz to zrobić na dwa sposoby:</a:t>
            </a: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online na stronie </a:t>
            </a:r>
            <a:r>
              <a:rPr lang="pl-PL" sz="40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www.bo.lodzkie.pl</a:t>
            </a:r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endParaRPr lang="pl-PL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wersji papierowej, wysyłając formularz na adres Urzędu Marszałkowskiego Województwa Łódzkiego al. Piłsudskiego 8, 90-051 Łódź, lub składając go pod tym samym adresem w biurze podawczym. </a:t>
            </a:r>
          </a:p>
          <a:p>
            <a:endParaRPr 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2D330CC-AEB4-449E-959F-9E37BB1A1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137" y="10899829"/>
            <a:ext cx="2474389" cy="2474389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B7AF846-FDB2-4C52-A343-63C21155D120}"/>
              </a:ext>
            </a:extLst>
          </p:cNvPr>
          <p:cNvSpPr txBox="1"/>
          <p:nvPr/>
        </p:nvSpPr>
        <p:spPr>
          <a:xfrm>
            <a:off x="14661567" y="4077767"/>
            <a:ext cx="1124902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Pamiętaj, że w obu przypadkach do formularza musisz dołączyć listę z podpisami mieszkańców. </a:t>
            </a:r>
            <a:r>
              <a:rPr lang="pl-PL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Projekt </a:t>
            </a:r>
            <a:r>
              <a:rPr lang="pl-PL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subregionalny</a:t>
            </a:r>
            <a:r>
              <a:rPr lang="pl-PL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musi poprzeć 30 osób, a wojewódzki – 60. </a:t>
            </a:r>
          </a:p>
          <a:p>
            <a:endParaRPr lang="pl-PL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6F59EB8-5E47-40F4-8141-28BA7B311EC1}"/>
              </a:ext>
            </a:extLst>
          </p:cNvPr>
          <p:cNvSpPr txBox="1"/>
          <p:nvPr/>
        </p:nvSpPr>
        <p:spPr>
          <a:xfrm>
            <a:off x="14661567" y="6669090"/>
            <a:ext cx="108973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Warto zebrać więcej podpisów – część z nich może być na przykład nieczytelna i w efekcie odrzucona w procesie weryfikacji. </a:t>
            </a:r>
          </a:p>
          <a:p>
            <a:endParaRPr lang="pl-PL" dirty="0"/>
          </a:p>
        </p:txBody>
      </p:sp>
      <p:pic>
        <p:nvPicPr>
          <p:cNvPr id="15" name="Grafika 14" descr="Wykrzyknik z wypełnieniem pełnym">
            <a:extLst>
              <a:ext uri="{FF2B5EF4-FFF2-40B4-BE49-F238E27FC236}">
                <a16:creationId xmlns:a16="http://schemas.microsoft.com/office/drawing/2014/main" id="{A2987C5B-7D43-4C8D-87A5-C2C1D6AB7E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16650" y="3889075"/>
            <a:ext cx="4085585" cy="4085585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AAAFD967-EAFC-40F0-8D34-2F6ACEF2550D}"/>
              </a:ext>
            </a:extLst>
          </p:cNvPr>
          <p:cNvSpPr txBox="1"/>
          <p:nvPr/>
        </p:nvSpPr>
        <p:spPr>
          <a:xfrm>
            <a:off x="4124526" y="11536858"/>
            <a:ext cx="4867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TU MOŻESZ ZŁOŻYĆ PROJEKT ONLINE </a:t>
            </a: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02CB679B-5A6D-434F-B031-AEC2D6CCDD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b="52221"/>
          <a:stretch/>
        </p:blipFill>
        <p:spPr>
          <a:xfrm rot="16200000">
            <a:off x="24083497" y="1899533"/>
            <a:ext cx="4695586" cy="89652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E3DC7D03-5C8B-44E3-9BB2-2E43D1B748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r="79881"/>
          <a:stretch/>
        </p:blipFill>
        <p:spPr>
          <a:xfrm rot="16200000">
            <a:off x="24500030" y="-465838"/>
            <a:ext cx="944726" cy="18764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59F66AFF-F45F-4D37-B5A3-C7F688C28A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 rot="10800000">
            <a:off x="0" y="14230106"/>
            <a:ext cx="4450566" cy="889244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4E983D30-4F0A-4872-A4C1-145F21A3F3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b="50999"/>
          <a:stretch/>
        </p:blipFill>
        <p:spPr>
          <a:xfrm>
            <a:off x="4450566" y="14230107"/>
            <a:ext cx="4541277" cy="889244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5A2B7965-EA15-4104-9D82-764D3F0DBF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t="50403"/>
          <a:stretch/>
        </p:blipFill>
        <p:spPr>
          <a:xfrm rot="10800000">
            <a:off x="10806580" y="14230106"/>
            <a:ext cx="4486686" cy="889244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BCC394C0-4762-47F5-AC3B-34EBC36B8A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r="80419"/>
          <a:stretch/>
        </p:blipFill>
        <p:spPr>
          <a:xfrm rot="5400000">
            <a:off x="9454589" y="13767360"/>
            <a:ext cx="889244" cy="1814737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74BD316-7E48-4A18-A95C-C9ED92E1918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54" b="28636" l="19615" r="79084">
                        <a14:foregroundMark x1="22477" y1="27633" x2="72320" y2="23771"/>
                        <a14:foregroundMark x1="72320" y1="23771" x2="72997" y2="19609"/>
                        <a14:foregroundMark x1="72997" y1="19609" x2="65817" y2="9378"/>
                        <a14:foregroundMark x1="65817" y1="9378" x2="51665" y2="6570"/>
                        <a14:foregroundMark x1="51665" y1="6570" x2="33611" y2="11434"/>
                        <a14:foregroundMark x1="33611" y1="11434" x2="22008" y2="27382"/>
                        <a14:foregroundMark x1="23361" y1="16148" x2="19667" y2="24173"/>
                        <a14:foregroundMark x1="20135" y1="27382" x2="50728" y2="28736"/>
                        <a14:foregroundMark x1="72581" y1="26179" x2="79136" y2="26981"/>
                        <a14:foregroundMark x1="75911" y1="17151" x2="79032" y2="26429"/>
                        <a14:foregroundMark x1="79032" y1="26429" x2="79136" y2="27633"/>
                        <a14:foregroundMark x1="61707" y1="6469" x2="70499" y2="8526"/>
                        <a14:foregroundMark x1="70499" y1="8526" x2="75911" y2="15697"/>
                        <a14:foregroundMark x1="72477" y1="12036" x2="71280" y2="10030"/>
                        <a14:foregroundMark x1="71280" y1="10030" x2="68054" y2="7372"/>
                        <a14:foregroundMark x1="68054" y1="7372" x2="52393" y2="4213"/>
                        <a14:foregroundMark x1="52393" y1="4213" x2="35744" y2="3811"/>
                        <a14:foregroundMark x1="29865" y1="12939" x2="22529" y2="17001"/>
                        <a14:foregroundMark x1="22529" y1="17001" x2="21904" y2="17151"/>
                        <a14:foregroundMark x1="44381" y1="2909" x2="52393" y2="1454"/>
                        <a14:foregroundMark x1="52393" y1="1454" x2="53070" y2="1454"/>
                        <a14:foregroundMark x1="46358" y1="2156" x2="52706" y2="2006"/>
                        <a14:foregroundMark x1="52706" y1="2006" x2="64724" y2="4915"/>
                        <a14:foregroundMark x1="58273" y1="3009" x2="71488" y2="7874"/>
                        <a14:foregroundMark x1="71488" y1="7874" x2="73153" y2="9729"/>
                        <a14:foregroundMark x1="73621" y1="11836" x2="68991" y2="5868"/>
                        <a14:foregroundMark x1="68991" y1="5868" x2="63684" y2="4263"/>
                        <a14:foregroundMark x1="61498" y1="3159" x2="69355" y2="6118"/>
                        <a14:foregroundMark x1="69355" y1="6118" x2="72477" y2="8576"/>
                        <a14:foregroundMark x1="71748" y1="9478" x2="69199" y2="6570"/>
                        <a14:foregroundMark x1="69199" y1="6570" x2="62851" y2="3009"/>
                        <a14:foregroundMark x1="62539" y1="2909" x2="69355" y2="6018"/>
                        <a14:foregroundMark x1="69355" y1="6018" x2="69927" y2="6570"/>
                        <a14:foregroundMark x1="57544" y1="15848" x2="64516" y2="27984"/>
                        <a14:foregroundMark x1="64516" y1="27984" x2="64516" y2="27984"/>
                        <a14:foregroundMark x1="74870" y1="18857" x2="73829" y2="26981"/>
                        <a14:foregroundMark x1="77315" y1="23521" x2="64048" y2="22969"/>
                        <a14:backgroundMark x1="62747" y1="1705" x2="59521" y2="50"/>
                      </a14:backgroundRemoval>
                    </a14:imgEffect>
                  </a14:imgLayer>
                </a14:imgProps>
              </a:ext>
            </a:extLst>
          </a:blip>
          <a:srcRect l="16694" r="17270" b="69068"/>
          <a:stretch/>
        </p:blipFill>
        <p:spPr>
          <a:xfrm>
            <a:off x="13710115" y="8791812"/>
            <a:ext cx="13409024" cy="651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13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C8D3D93-645E-7C3A-1D7C-5A7A0BD53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6" t="38676" r="19244" b="11240"/>
          <a:stretch/>
        </p:blipFill>
        <p:spPr>
          <a:xfrm>
            <a:off x="0" y="-1"/>
            <a:ext cx="26879550" cy="1511935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8D6EDE6-FE55-4956-8E7E-856161DC2DEA}"/>
              </a:ext>
            </a:extLst>
          </p:cNvPr>
          <p:cNvSpPr txBox="1"/>
          <p:nvPr/>
        </p:nvSpPr>
        <p:spPr>
          <a:xfrm>
            <a:off x="9474740" y="8891081"/>
            <a:ext cx="906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OpenSymbol" panose="05010000000000000000" pitchFamily="2" charset="2"/>
              <a:ea typeface="OpenSymbol" panose="05010000000000000000" pitchFamily="2" charset="2"/>
              <a:cs typeface="Arial" panose="020B0604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AB2D88E-6AA2-4E1F-9A89-183A6CF5AA37}"/>
              </a:ext>
            </a:extLst>
          </p:cNvPr>
          <p:cNvSpPr txBox="1"/>
          <p:nvPr/>
        </p:nvSpPr>
        <p:spPr>
          <a:xfrm>
            <a:off x="6171467" y="234462"/>
            <a:ext cx="1453661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Jak wypełnić formularz?</a:t>
            </a:r>
            <a:endParaRPr lang="pl-PL" sz="8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57765AD-F9CC-477F-900F-69AC14B10A1D}"/>
              </a:ext>
            </a:extLst>
          </p:cNvPr>
          <p:cNvSpPr txBox="1"/>
          <p:nvPr/>
        </p:nvSpPr>
        <p:spPr>
          <a:xfrm>
            <a:off x="1781908" y="2625126"/>
            <a:ext cx="22602092" cy="5598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tym przypadku wystarczy dobry pomysł i odrobina kreatywności. W formularzu zgłoszeniowym muszą się znaleźć: </a:t>
            </a: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pl-PL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Tytuł projektu (pamiętaj, że powinien być chwytliwy i nawiązywać do celu zadania) </a:t>
            </a: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pl-PL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Pula, w której zgłaszasz swój projekt (</a:t>
            </a:r>
            <a:r>
              <a:rPr lang="pl-PL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subregionalna</a:t>
            </a:r>
            <a:r>
              <a:rPr lang="pl-PL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lub wojewódzka)</a:t>
            </a: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pl-PL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Krótki opis projektu dla głosujących </a:t>
            </a: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pl-PL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Opis szczegółowy (widoczny tylko dla urzędników) </a:t>
            </a: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Kosztorys projektu </a:t>
            </a:r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D0C3068-F4E1-4317-81FA-9C216C34CFB4}"/>
              </a:ext>
            </a:extLst>
          </p:cNvPr>
          <p:cNvSpPr txBox="1"/>
          <p:nvPr/>
        </p:nvSpPr>
        <p:spPr>
          <a:xfrm>
            <a:off x="1781907" y="9909071"/>
            <a:ext cx="114651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Pamiętaj, żeby wypełnić wszystkie pola formularza. Jeśli tego nie zrobisz, wniosek może zostać odrzucony już na wstępnym etapie weryfikacji. Twój projekt oceniać będą urzędnicy. Jeśli znajdą błąd, skontaktują się z Tobą i pomogą go poprawić. </a:t>
            </a:r>
          </a:p>
          <a:p>
            <a:endParaRPr lang="pl-PL" dirty="0"/>
          </a:p>
        </p:txBody>
      </p:sp>
      <p:pic>
        <p:nvPicPr>
          <p:cNvPr id="7" name="Grafika 6" descr="Wykrzyknik z wypełnieniem pełnym">
            <a:extLst>
              <a:ext uri="{FF2B5EF4-FFF2-40B4-BE49-F238E27FC236}">
                <a16:creationId xmlns:a16="http://schemas.microsoft.com/office/drawing/2014/main" id="{4B9896C0-5D02-4EC1-8C2B-C07374182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22241" y="9748488"/>
            <a:ext cx="3299904" cy="329990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A6BF529-413C-499E-87FA-3A8D80B7BC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4" b="86145" l="536" r="39723">
                        <a14:foregroundMark x1="15637" y1="31861" x2="9994" y2="46653"/>
                        <a14:foregroundMark x1="9994" y1="46653" x2="15763" y2="67537"/>
                        <a14:foregroundMark x1="15763" y1="67537" x2="34016" y2="71486"/>
                        <a14:foregroundMark x1="34016" y1="71486" x2="36444" y2="55957"/>
                        <a14:foregroundMark x1="36444" y1="55957" x2="34710" y2="39157"/>
                        <a14:foregroundMark x1="34710" y1="39157" x2="34994" y2="29719"/>
                        <a14:foregroundMark x1="34994" y1="27711" x2="29067" y2="9505"/>
                        <a14:foregroundMark x1="29067" y1="9505" x2="12264" y2="40830"/>
                        <a14:foregroundMark x1="12264" y1="40830" x2="5265" y2="64793"/>
                        <a14:foregroundMark x1="5265" y1="64793" x2="10498" y2="74029"/>
                        <a14:foregroundMark x1="10498" y1="74029" x2="30202" y2="74699"/>
                        <a14:foregroundMark x1="34363" y1="76104" x2="1765" y2="75100"/>
                        <a14:foregroundMark x1="16772" y1="55823" x2="4729" y2="74699"/>
                        <a14:foregroundMark x1="10845" y1="38353" x2="2396" y2="64859"/>
                        <a14:foregroundMark x1="2396" y1="64859" x2="1955" y2="69009"/>
                        <a14:foregroundMark x1="12421" y1="23628" x2="8544" y2="30656"/>
                        <a14:foregroundMark x1="8544" y1="30656" x2="1955" y2="55823"/>
                        <a14:foregroundMark x1="1955" y1="55823" x2="1955" y2="55823"/>
                        <a14:foregroundMark x1="3247" y1="60977" x2="1293" y2="85341"/>
                        <a14:foregroundMark x1="1955" y1="74297" x2="567" y2="77309"/>
                        <a14:foregroundMark x1="22888" y1="72155" x2="32377" y2="72356"/>
                        <a14:foregroundMark x1="32377" y1="72356" x2="39533" y2="72155"/>
                        <a14:foregroundMark x1="39533" y1="72155" x2="39723" y2="72155"/>
                        <a14:foregroundMark x1="31936" y1="69210" x2="36665" y2="86145"/>
                        <a14:foregroundMark x1="14533" y1="64859" x2="34174" y2="56225"/>
                        <a14:foregroundMark x1="34174" y1="56225" x2="34174" y2="56225"/>
                        <a14:foregroundMark x1="36665" y1="5288" x2="36854" y2="35207"/>
                        <a14:foregroundMark x1="36665" y1="18072" x2="36381" y2="54685"/>
                        <a14:foregroundMark x1="36948" y1="19277" x2="37327" y2="45047"/>
                        <a14:foregroundMark x1="36854" y1="12182" x2="37137" y2="30857"/>
                        <a14:foregroundMark x1="37137" y1="30857" x2="37232" y2="30857"/>
                        <a14:foregroundMark x1="37610" y1="11446" x2="38808" y2="40897"/>
                        <a14:foregroundMark x1="36759" y1="6894" x2="36381" y2="1004"/>
                        <a14:foregroundMark x1="36381" y1="1004" x2="36381" y2="1004"/>
                        <a14:foregroundMark x1="22699" y1="11446" x2="12673" y2="24967"/>
                        <a14:foregroundMark x1="12673" y1="24967" x2="12232" y2="26372"/>
                        <a14:foregroundMark x1="21753" y1="8434" x2="13966" y2="17738"/>
                        <a14:foregroundMark x1="13966" y1="17738" x2="11854" y2="24163"/>
                        <a14:foregroundMark x1="12327" y1="23025" x2="13430" y2="20080"/>
                        <a14:foregroundMark x1="13430" y1="19880" x2="11854" y2="22021"/>
                        <a14:foregroundMark x1="27869" y1="35408" x2="34269" y2="54886"/>
                      </a14:backgroundRemoval>
                    </a14:imgEffect>
                  </a14:imgLayer>
                </a14:imgProps>
              </a:ext>
            </a:extLst>
          </a:blip>
          <a:srcRect t="217" r="62178" b="19462"/>
          <a:stretch/>
        </p:blipFill>
        <p:spPr>
          <a:xfrm>
            <a:off x="17303262" y="5718394"/>
            <a:ext cx="9576288" cy="957864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2B67D89-E4B6-4DE4-B4FD-44C2E96CE8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 rot="10800000">
            <a:off x="-1" y="14214786"/>
            <a:ext cx="4527239" cy="90456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7462BB0-3943-46CC-B3EE-B8176977FE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 rot="16200000">
            <a:off x="-1878693" y="1878693"/>
            <a:ext cx="4695586" cy="9382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F8FA9B7-D461-46AB-96A6-9276755D42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r="80211"/>
          <a:stretch/>
        </p:blipFill>
        <p:spPr>
          <a:xfrm rot="5400000">
            <a:off x="4988291" y="13753735"/>
            <a:ext cx="904563" cy="182666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47BA3C7-735B-401A-9E46-A0F10E1369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l="60039" r="20098"/>
          <a:stretch/>
        </p:blipFill>
        <p:spPr>
          <a:xfrm rot="5400000">
            <a:off x="6813249" y="13752024"/>
            <a:ext cx="907983" cy="182666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F52C9FE-D932-45D4-A34A-2C7DF0CC4F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t="50480"/>
          <a:stretch/>
        </p:blipFill>
        <p:spPr>
          <a:xfrm rot="10800000">
            <a:off x="8170776" y="14214786"/>
            <a:ext cx="4571141" cy="904563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1BF227A-2431-4CBD-AC2F-9DAD943574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l="79886"/>
          <a:stretch/>
        </p:blipFill>
        <p:spPr>
          <a:xfrm rot="16200000">
            <a:off x="13155796" y="13763385"/>
            <a:ext cx="907983" cy="1803945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E0FF4C9-50E8-439D-B919-E7B400683B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r="80102"/>
          <a:stretch/>
        </p:blipFill>
        <p:spPr>
          <a:xfrm rot="5400000">
            <a:off x="14967813" y="13755312"/>
            <a:ext cx="904563" cy="181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41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C8D3D93-645E-7C3A-1D7C-5A7A0BD53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6" t="38676" r="19244" b="11240"/>
          <a:stretch/>
        </p:blipFill>
        <p:spPr>
          <a:xfrm>
            <a:off x="0" y="-1"/>
            <a:ext cx="26879550" cy="1511935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8D6EDE6-FE55-4956-8E7E-856161DC2DEA}"/>
              </a:ext>
            </a:extLst>
          </p:cNvPr>
          <p:cNvSpPr txBox="1"/>
          <p:nvPr/>
        </p:nvSpPr>
        <p:spPr>
          <a:xfrm>
            <a:off x="9474740" y="8891081"/>
            <a:ext cx="906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OpenSymbol" panose="05010000000000000000" pitchFamily="2" charset="2"/>
              <a:ea typeface="OpenSymbol" panose="05010000000000000000" pitchFamily="2" charset="2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7EAD4EC-B8FE-4FB9-8ED9-9321B2C717A0}"/>
              </a:ext>
            </a:extLst>
          </p:cNvPr>
          <p:cNvSpPr txBox="1"/>
          <p:nvPr/>
        </p:nvSpPr>
        <p:spPr>
          <a:xfrm>
            <a:off x="6171467" y="234462"/>
            <a:ext cx="1453661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Jak wypełnić formularz?</a:t>
            </a:r>
            <a:endParaRPr lang="pl-PL" sz="8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A580F86-24F8-4A70-8853-DD7A8E191FE9}"/>
              </a:ext>
            </a:extLst>
          </p:cNvPr>
          <p:cNvSpPr txBox="1"/>
          <p:nvPr/>
        </p:nvSpPr>
        <p:spPr>
          <a:xfrm>
            <a:off x="1971971" y="2671488"/>
            <a:ext cx="1500553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Pamiętaj, że na każdym etapie składania projektu możesz konsultować się z </a:t>
            </a:r>
            <a:r>
              <a:rPr lang="pl-PL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Wydziałem Inicjatyw Obywatelskich Urzędu Marszałkowskiego </a:t>
            </a:r>
            <a:r>
              <a:rPr lang="pl-PL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Województwa Łódzkiego. Czekają tam na Ciebie specjaliści od Budżetu Obywatelskiego, którzy podpowiedzą, jak poprawnie wypełnić formularz i opisać swój pomysł. </a:t>
            </a:r>
          </a:p>
          <a:p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A92E475-2B54-484C-BEDD-19383106F8AB}"/>
              </a:ext>
            </a:extLst>
          </p:cNvPr>
          <p:cNvSpPr txBox="1"/>
          <p:nvPr/>
        </p:nvSpPr>
        <p:spPr>
          <a:xfrm>
            <a:off x="1971971" y="7559674"/>
            <a:ext cx="13598768" cy="4347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 martw się kosztorysem. Ważne, by pojawiły się w nim najważniejsze planowane wydatki. Twój wniosek będą później analizować pracownicy Urzędu Marszałkowskiego. Ocenią zgodność projektu z regulaminem i możliwość jego realizacji. Skontaktują się z Tobą w razie jakichkolwiek pytań lub wątpliwości.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6AEB2DC-E8C6-4891-8D9A-98BDE52E54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 rot="16200000">
            <a:off x="-3535734" y="6398188"/>
            <a:ext cx="8837182" cy="176570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E977C2E-30DA-4E99-AC55-ED88EEBA35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75" b="80054" l="410" r="37610">
                        <a14:foregroundMark x1="5202" y1="56024" x2="2900" y2="61914"/>
                        <a14:foregroundMark x1="2900" y1="61914" x2="1482" y2="71888"/>
                        <a14:foregroundMark x1="1482" y1="71888" x2="1765" y2="80187"/>
                        <a14:foregroundMark x1="30359" y1="28782" x2="37516" y2="72423"/>
                        <a14:foregroundMark x1="24779" y1="38755" x2="32188" y2="13052"/>
                        <a14:foregroundMark x1="9111" y1="34203" x2="28625" y2="10241"/>
                        <a14:foregroundMark x1="32503" y1="8835" x2="36728" y2="4953"/>
                        <a14:foregroundMark x1="27018" y1="10576" x2="36507" y2="2878"/>
                        <a14:foregroundMark x1="36507" y1="2878" x2="36885" y2="2075"/>
                        <a14:foregroundMark x1="1293" y1="72088" x2="410" y2="75636"/>
                        <a14:foregroundMark x1="32755" y1="41299" x2="37610" y2="55154"/>
                        <a14:foregroundMark x1="15952" y1="28648" x2="16520" y2="33869"/>
                      </a14:backgroundRemoval>
                    </a14:imgEffect>
                  </a14:imgLayer>
                </a14:imgProps>
              </a:ext>
            </a:extLst>
          </a:blip>
          <a:srcRect r="62074" b="20841"/>
          <a:stretch/>
        </p:blipFill>
        <p:spPr>
          <a:xfrm>
            <a:off x="15781982" y="4140639"/>
            <a:ext cx="11167982" cy="1097871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765F53B-1498-4329-AF65-F7D5B89E5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3987433" y="1240632"/>
            <a:ext cx="4132751" cy="1651486"/>
          </a:xfrm>
          <a:prstGeom prst="rect">
            <a:avLst/>
          </a:prstGeom>
        </p:spPr>
      </p:pic>
      <p:pic>
        <p:nvPicPr>
          <p:cNvPr id="12" name="Grafika 11" descr="Wykrzyknik z wypełnieniem pełnym">
            <a:extLst>
              <a:ext uri="{FF2B5EF4-FFF2-40B4-BE49-F238E27FC236}">
                <a16:creationId xmlns:a16="http://schemas.microsoft.com/office/drawing/2014/main" id="{E994EAC5-2A13-4BF4-818D-CB88B7B06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71971" y="12363799"/>
            <a:ext cx="1613029" cy="1613029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E61D7F6-85E5-48B1-B938-FAAD5EB7FA9F}"/>
              </a:ext>
            </a:extLst>
          </p:cNvPr>
          <p:cNvSpPr txBox="1"/>
          <p:nvPr/>
        </p:nvSpPr>
        <p:spPr>
          <a:xfrm>
            <a:off x="3094817" y="12371475"/>
            <a:ext cx="694013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Pamiętaj, by wypełnić czytelnie i wyraźnie wszystkie pola formularza, </a:t>
            </a:r>
            <a:r>
              <a:rPr lang="pl-PL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szczególnie dane kontaktowe</a:t>
            </a:r>
            <a:r>
              <a:rPr lang="pl-PL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egoe UI Emoji" panose="020B0502040204020203" pitchFamily="34" charset="0"/>
              </a:rPr>
              <a:t>😉</a:t>
            </a:r>
            <a:endParaRPr lang="pl-PL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2827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C8D3D93-645E-7C3A-1D7C-5A7A0BD53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6" t="38676" r="19244" b="11240"/>
          <a:stretch/>
        </p:blipFill>
        <p:spPr>
          <a:xfrm>
            <a:off x="0" y="-1"/>
            <a:ext cx="26879550" cy="1511935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8D6EDE6-FE55-4956-8E7E-856161DC2DEA}"/>
              </a:ext>
            </a:extLst>
          </p:cNvPr>
          <p:cNvSpPr txBox="1"/>
          <p:nvPr/>
        </p:nvSpPr>
        <p:spPr>
          <a:xfrm>
            <a:off x="9474740" y="8891081"/>
            <a:ext cx="906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OpenSymbol" panose="05010000000000000000" pitchFamily="2" charset="2"/>
              <a:ea typeface="OpenSymbol" panose="05010000000000000000" pitchFamily="2" charset="2"/>
              <a:cs typeface="Arial" panose="020B0604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C9FCA46-8D10-4724-9E9F-027AA9574F80}"/>
              </a:ext>
            </a:extLst>
          </p:cNvPr>
          <p:cNvSpPr txBox="1"/>
          <p:nvPr/>
        </p:nvSpPr>
        <p:spPr>
          <a:xfrm>
            <a:off x="10787062" y="551804"/>
            <a:ext cx="5305425" cy="1425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sz="8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 dalej?</a:t>
            </a:r>
            <a:endParaRPr lang="pl-PL" sz="8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8B99864-4AFC-420A-9547-0D31CDF4C815}"/>
              </a:ext>
            </a:extLst>
          </p:cNvPr>
          <p:cNvSpPr txBox="1"/>
          <p:nvPr/>
        </p:nvSpPr>
        <p:spPr>
          <a:xfrm>
            <a:off x="1289538" y="2529449"/>
            <a:ext cx="25157723" cy="2655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Lista wszystkich projektów dopuszczonych i niedopuszczonych do głosowania zostanie opublikowania na stronie </a:t>
            </a:r>
            <a:r>
              <a:rPr lang="pl-PL" sz="4000" b="1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www.bo.lodzkie.pl</a:t>
            </a:r>
            <a:r>
              <a:rPr lang="pl-P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Jeżeli z jakiegoś powodu nie zgadzasz się z opinią pracowników Urzędu Marszałkowskiego, będziesz mógł się od niej odwołać. Szczegóły tej procedury znajdziesz w regulaminie Budżetu Obywatelskiego Województwa Łódzkiego.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FDD8715-3106-437D-AD45-C10D2F3F26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t="52429"/>
          <a:stretch/>
        </p:blipFill>
        <p:spPr>
          <a:xfrm rot="10800000">
            <a:off x="-9333" y="14273305"/>
            <a:ext cx="4450566" cy="84604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3D512F7-E13D-42D4-B41A-AD4AFDD6DD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r="80990"/>
          <a:stretch/>
        </p:blipFill>
        <p:spPr>
          <a:xfrm rot="5400000">
            <a:off x="4902878" y="13828684"/>
            <a:ext cx="846045" cy="177848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1247FF7-BD95-4255-9C8E-DF0392F1D4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l="60039" r="20951"/>
          <a:stretch/>
        </p:blipFill>
        <p:spPr>
          <a:xfrm rot="5400000">
            <a:off x="6658492" y="13807083"/>
            <a:ext cx="846047" cy="177848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4EA1A58-FD0A-42A9-9F5F-365E2B5BB5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 rot="10800000">
            <a:off x="7992523" y="14273307"/>
            <a:ext cx="4450566" cy="88924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3C3C0FB-AEA7-48AB-BED8-2AC6A4F16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l="79049"/>
          <a:stretch/>
        </p:blipFill>
        <p:spPr>
          <a:xfrm rot="16200000">
            <a:off x="12807565" y="13807082"/>
            <a:ext cx="932446" cy="177848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B6934EC-F099-425A-9AE0-549D8AE396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r="80052"/>
          <a:stretch/>
        </p:blipFill>
        <p:spPr>
          <a:xfrm rot="5400000">
            <a:off x="14737569" y="13786196"/>
            <a:ext cx="887820" cy="177848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7478157-39F4-43CA-8407-C0CECD4201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t="51258"/>
          <a:stretch/>
        </p:blipFill>
        <p:spPr>
          <a:xfrm rot="10800000">
            <a:off x="16068298" y="14231502"/>
            <a:ext cx="4558007" cy="88782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F969CD27-534A-4A19-A70D-10148819A1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l="80522"/>
          <a:stretch/>
        </p:blipFill>
        <p:spPr>
          <a:xfrm rot="16200000">
            <a:off x="21074363" y="13761113"/>
            <a:ext cx="887822" cy="182142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ECD1103-8CDA-4ED3-8A3B-8601365AF3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63" l="1938" r="99903">
                        <a14:foregroundMark x1="90310" y1="31719" x2="90310" y2="31719"/>
                        <a14:foregroundMark x1="71899" y1="19128" x2="71899" y2="19128"/>
                        <a14:foregroundMark x1="71609" y1="19128" x2="68605" y2="34140"/>
                        <a14:foregroundMark x1="53973" y1="21308" x2="46318" y2="21308"/>
                        <a14:foregroundMark x1="43605" y1="9443" x2="49612" y2="23002"/>
                        <a14:foregroundMark x1="49612" y1="23002" x2="65407" y2="38499"/>
                        <a14:foregroundMark x1="65407" y1="38499" x2="71318" y2="38499"/>
                        <a14:foregroundMark x1="97771" y1="44552" x2="88857" y2="30993"/>
                        <a14:foregroundMark x1="91182" y1="80145" x2="82558" y2="72639"/>
                        <a14:foregroundMark x1="64147" y1="69007" x2="85368" y2="38257"/>
                        <a14:foregroundMark x1="85368" y1="38257" x2="87694" y2="31719"/>
                        <a14:foregroundMark x1="94477" y1="89104" x2="73353" y2="37772"/>
                        <a14:foregroundMark x1="96318" y1="86199" x2="90601" y2="66828"/>
                        <a14:foregroundMark x1="90601" y1="66828" x2="90019" y2="66828"/>
                        <a14:foregroundMark x1="95640" y1="94431" x2="83140" y2="86925"/>
                        <a14:foregroundMark x1="83140" y1="86925" x2="82558" y2="86199"/>
                        <a14:foregroundMark x1="83140" y1="95157" x2="81686" y2="67554"/>
                        <a14:foregroundMark x1="65019" y1="18402" x2="45349" y2="12591"/>
                        <a14:foregroundMark x1="65891" y1="14770" x2="58915" y2="7506"/>
                        <a14:foregroundMark x1="58915" y1="7506" x2="45058" y2="5085"/>
                        <a14:foregroundMark x1="12984" y1="18402" x2="12984" y2="18402"/>
                        <a14:foregroundMark x1="15891" y1="46005" x2="8140" y2="1453"/>
                        <a14:foregroundMark x1="2519" y1="4358" x2="15601" y2="25908"/>
                        <a14:foregroundMark x1="59690" y1="91283" x2="59690" y2="91283"/>
                        <a14:foregroundMark x1="60271" y1="92736" x2="59981" y2="95884"/>
                        <a14:foregroundMark x1="59109" y1="92736" x2="59109" y2="92736"/>
                        <a14:foregroundMark x1="98934" y1="98063" x2="98934" y2="98063"/>
                        <a14:foregroundMark x1="99516" y1="45278" x2="99516" y2="45278"/>
                        <a14:foregroundMark x1="2229" y1="93462" x2="1938" y2="89831"/>
                        <a14:foregroundMark x1="82558" y1="2179" x2="82558" y2="0"/>
                        <a14:foregroundMark x1="97771" y1="46005" x2="98934" y2="46005"/>
                        <a14:foregroundMark x1="99225" y1="46005" x2="99225" y2="46005"/>
                        <a14:foregroundMark x1="99225" y1="47458" x2="99225" y2="47458"/>
                        <a14:foregroundMark x1="99806" y1="47458" x2="99806" y2="47458"/>
                        <a14:foregroundMark x1="97481" y1="46005" x2="99516" y2="48184"/>
                        <a14:foregroundMark x1="96318" y1="41646" x2="98934" y2="43826"/>
                        <a14:foregroundMark x1="82655" y1="726" x2="82655" y2="726"/>
                        <a14:foregroundMark x1="82171" y1="49153" x2="81589" y2="54722"/>
                        <a14:foregroundMark x1="81977" y1="57627" x2="79554" y2="51574"/>
                        <a14:foregroundMark x1="82364" y1="59564" x2="78585" y2="54722"/>
                        <a14:foregroundMark x1="74516" y1="53027" x2="82558" y2="54722"/>
                        <a14:foregroundMark x1="77810" y1="54722" x2="82171" y2="53027"/>
                        <a14:foregroundMark x1="82655" y1="42615" x2="81977" y2="59080"/>
                        <a14:foregroundMark x1="98934" y1="46973" x2="99903" y2="46973"/>
                        <a14:foregroundMark x1="81783" y1="7748" x2="81783" y2="242"/>
                        <a14:foregroundMark x1="82558" y1="20339" x2="82171" y2="2179"/>
                        <a14:foregroundMark x1="82655" y1="22760" x2="81783" y2="3874"/>
                        <a14:foregroundMark x1="83624" y1="25424" x2="82171" y2="10169"/>
                        <a14:foregroundMark x1="84593" y1="28814" x2="83236" y2="12349"/>
                      </a14:backgroundRemoval>
                    </a14:imgEffect>
                  </a14:imgLayer>
                </a14:imgProps>
              </a:ext>
            </a:extLst>
          </a:blip>
          <a:srcRect b="51453"/>
          <a:stretch/>
        </p:blipFill>
        <p:spPr>
          <a:xfrm>
            <a:off x="22428984" y="14231502"/>
            <a:ext cx="4558007" cy="884233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6E46DAB-3C36-47F8-A3AA-F90AA95A71CE}"/>
              </a:ext>
            </a:extLst>
          </p:cNvPr>
          <p:cNvSpPr txBox="1"/>
          <p:nvPr/>
        </p:nvSpPr>
        <p:spPr>
          <a:xfrm>
            <a:off x="1467775" y="7875418"/>
            <a:ext cx="113010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Jeżeli nie zgadzasz się z decyzją dotyczącą Twojego projektu to w</a:t>
            </a:r>
            <a:r>
              <a:rPr lang="pl-P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arto się odwoływać! Twoją sprawą zajmą się m.in. radni Sejmiku Województwa Łódzkiego. </a:t>
            </a:r>
          </a:p>
          <a:p>
            <a:endParaRPr lang="pl-PL" dirty="0"/>
          </a:p>
        </p:txBody>
      </p:sp>
      <p:pic>
        <p:nvPicPr>
          <p:cNvPr id="18" name="Grafika 17" descr="Wykrzyknik z wypełnieniem pełnym">
            <a:extLst>
              <a:ext uri="{FF2B5EF4-FFF2-40B4-BE49-F238E27FC236}">
                <a16:creationId xmlns:a16="http://schemas.microsoft.com/office/drawing/2014/main" id="{66E0A9F6-B644-4CAF-9F45-8C0AEDFB6D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231" y="7737447"/>
            <a:ext cx="2096052" cy="2096052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8DB6E1D7-52FE-40C5-B851-37624497AD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64533" y="5437943"/>
            <a:ext cx="10519304" cy="690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1915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528</TotalTime>
  <Words>1144</Words>
  <Application>Microsoft Office PowerPoint</Application>
  <PresentationFormat>Niestandardowy</PresentationFormat>
  <Paragraphs>87</Paragraphs>
  <Slides>11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Open Sans</vt:lpstr>
      <vt:lpstr>OpenSymbol</vt:lpstr>
      <vt:lpstr>Symbol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Marcin Koziara</dc:creator>
  <cp:lastModifiedBy>Damian Raczkowski</cp:lastModifiedBy>
  <cp:revision>36</cp:revision>
  <cp:lastPrinted>2025-02-26T09:36:05Z</cp:lastPrinted>
  <dcterms:created xsi:type="dcterms:W3CDTF">2025-02-11T11:10:50Z</dcterms:created>
  <dcterms:modified xsi:type="dcterms:W3CDTF">2025-02-26T09:36:19Z</dcterms:modified>
</cp:coreProperties>
</file>